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7"/>
  </p:notesMasterIdLst>
  <p:sldIdLst>
    <p:sldId id="271" r:id="rId2"/>
    <p:sldId id="279" r:id="rId3"/>
    <p:sldId id="300" r:id="rId4"/>
    <p:sldId id="280" r:id="rId5"/>
    <p:sldId id="301" r:id="rId6"/>
    <p:sldId id="302" r:id="rId7"/>
    <p:sldId id="281" r:id="rId8"/>
    <p:sldId id="284" r:id="rId9"/>
    <p:sldId id="285" r:id="rId10"/>
    <p:sldId id="286" r:id="rId11"/>
    <p:sldId id="287" r:id="rId12"/>
    <p:sldId id="282" r:id="rId13"/>
    <p:sldId id="288" r:id="rId14"/>
    <p:sldId id="290" r:id="rId15"/>
    <p:sldId id="291" r:id="rId16"/>
    <p:sldId id="292" r:id="rId17"/>
    <p:sldId id="293" r:id="rId18"/>
    <p:sldId id="294" r:id="rId19"/>
    <p:sldId id="295" r:id="rId20"/>
    <p:sldId id="297" r:id="rId21"/>
    <p:sldId id="296" r:id="rId22"/>
    <p:sldId id="283" r:id="rId23"/>
    <p:sldId id="298" r:id="rId24"/>
    <p:sldId id="299" r:id="rId25"/>
    <p:sldId id="289" r:id="rId26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9ECF"/>
    <a:srgbClr val="005176"/>
    <a:srgbClr val="69B5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35" autoAdjust="0"/>
    <p:restoredTop sz="96590" autoAdjust="0"/>
  </p:normalViewPr>
  <p:slideViewPr>
    <p:cSldViewPr snapToGrid="0" showGuides="1">
      <p:cViewPr varScale="1">
        <p:scale>
          <a:sx n="193" d="100"/>
          <a:sy n="193" d="100"/>
        </p:scale>
        <p:origin x="202" y="13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0D9DC-ABB6-4962-826B-CB374A0F041D}" type="doc">
      <dgm:prSet loTypeId="urn:microsoft.com/office/officeart/2005/8/layout/pyramid1" loCatId="pyramid" qsTypeId="urn:microsoft.com/office/officeart/2005/8/quickstyle/simple2" qsCatId="simple" csTypeId="urn:microsoft.com/office/officeart/2005/8/colors/accent0_1" csCatId="mainScheme" phldr="1"/>
      <dgm:spPr/>
    </dgm:pt>
    <dgm:pt modelId="{E199B2B4-4A57-4B3F-8E1F-8E5C3E7ABB5F}">
      <dgm:prSet phldrT="[Text]" custT="1"/>
      <dgm:spPr>
        <a:ln w="38100">
          <a:solidFill>
            <a:srgbClr val="005176"/>
          </a:solidFill>
        </a:ln>
      </dgm:spPr>
      <dgm:t>
        <a:bodyPr tIns="288000"/>
        <a:lstStyle/>
        <a:p>
          <a:r>
            <a:rPr lang="de-DE" sz="1800" b="0" dirty="0"/>
            <a:t>UI</a:t>
          </a:r>
          <a:br>
            <a:rPr lang="de-DE" sz="1800" b="0" dirty="0"/>
          </a:br>
          <a:r>
            <a:rPr lang="de-DE" sz="1800" b="0" dirty="0"/>
            <a:t>Tests</a:t>
          </a:r>
        </a:p>
      </dgm:t>
    </dgm:pt>
    <dgm:pt modelId="{894EE3A9-64B7-4BA3-8F0E-C5A28E4F260B}" type="parTrans" cxnId="{3FFDC82F-9F0C-4595-8B17-D122020123BB}">
      <dgm:prSet/>
      <dgm:spPr/>
      <dgm:t>
        <a:bodyPr/>
        <a:lstStyle/>
        <a:p>
          <a:endParaRPr lang="de-DE"/>
        </a:p>
      </dgm:t>
    </dgm:pt>
    <dgm:pt modelId="{50947ED5-D4F5-4BC2-8242-A79C91BDCF69}" type="sibTrans" cxnId="{3FFDC82F-9F0C-4595-8B17-D122020123BB}">
      <dgm:prSet/>
      <dgm:spPr/>
      <dgm:t>
        <a:bodyPr/>
        <a:lstStyle/>
        <a:p>
          <a:endParaRPr lang="de-DE"/>
        </a:p>
      </dgm:t>
    </dgm:pt>
    <dgm:pt modelId="{8F69CDB3-91A7-404D-80D5-86DCC013D4DF}">
      <dgm:prSet phldrT="[Text]" custT="1"/>
      <dgm:spPr>
        <a:solidFill>
          <a:srgbClr val="005176"/>
        </a:solidFill>
        <a:ln w="38100">
          <a:solidFill>
            <a:schemeClr val="tx2">
              <a:lumMod val="75000"/>
            </a:schemeClr>
          </a:solidFill>
        </a:ln>
      </dgm:spPr>
      <dgm:t>
        <a:bodyPr/>
        <a:lstStyle/>
        <a:p>
          <a:r>
            <a:rPr lang="de-DE" sz="1800" b="1" dirty="0">
              <a:solidFill>
                <a:schemeClr val="bg1"/>
              </a:solidFill>
            </a:rPr>
            <a:t>Unit Tests</a:t>
          </a:r>
        </a:p>
      </dgm:t>
    </dgm:pt>
    <dgm:pt modelId="{0CD0975B-AC9A-4F19-91A0-1C8FB44D7529}" type="parTrans" cxnId="{627CFAE1-3287-4D91-A164-637C67B970C3}">
      <dgm:prSet/>
      <dgm:spPr/>
      <dgm:t>
        <a:bodyPr/>
        <a:lstStyle/>
        <a:p>
          <a:endParaRPr lang="de-DE"/>
        </a:p>
      </dgm:t>
    </dgm:pt>
    <dgm:pt modelId="{83290D2C-9650-4604-939E-E4C76D8E0892}" type="sibTrans" cxnId="{627CFAE1-3287-4D91-A164-637C67B970C3}">
      <dgm:prSet/>
      <dgm:spPr/>
      <dgm:t>
        <a:bodyPr/>
        <a:lstStyle/>
        <a:p>
          <a:endParaRPr lang="de-DE"/>
        </a:p>
      </dgm:t>
    </dgm:pt>
    <dgm:pt modelId="{76F621D7-2B94-4CB0-B165-A78BB8C19327}">
      <dgm:prSet phldrT="[Text]" custT="1"/>
      <dgm:spPr>
        <a:ln w="38100">
          <a:solidFill>
            <a:srgbClr val="005176"/>
          </a:solidFill>
        </a:ln>
      </dgm:spPr>
      <dgm:t>
        <a:bodyPr/>
        <a:lstStyle/>
        <a:p>
          <a:r>
            <a:rPr lang="de-DE" sz="1800" b="0" dirty="0"/>
            <a:t>Integration Tests</a:t>
          </a:r>
        </a:p>
      </dgm:t>
    </dgm:pt>
    <dgm:pt modelId="{F4BD0261-4B3C-453A-9E78-2FFEE15039C5}" type="parTrans" cxnId="{04012D89-BFAD-42D1-8E79-10C9A850260E}">
      <dgm:prSet/>
      <dgm:spPr/>
      <dgm:t>
        <a:bodyPr/>
        <a:lstStyle/>
        <a:p>
          <a:endParaRPr lang="de-DE"/>
        </a:p>
      </dgm:t>
    </dgm:pt>
    <dgm:pt modelId="{6E2FE24C-7493-4FB6-ACB9-34A15F51C7D8}" type="sibTrans" cxnId="{04012D89-BFAD-42D1-8E79-10C9A850260E}">
      <dgm:prSet/>
      <dgm:spPr/>
      <dgm:t>
        <a:bodyPr/>
        <a:lstStyle/>
        <a:p>
          <a:endParaRPr lang="de-DE"/>
        </a:p>
      </dgm:t>
    </dgm:pt>
    <dgm:pt modelId="{82C52998-EA7D-4CD9-8308-725B0599EE2A}" type="pres">
      <dgm:prSet presAssocID="{9CE0D9DC-ABB6-4962-826B-CB374A0F041D}" presName="Name0" presStyleCnt="0">
        <dgm:presLayoutVars>
          <dgm:dir/>
          <dgm:animLvl val="lvl"/>
          <dgm:resizeHandles val="exact"/>
        </dgm:presLayoutVars>
      </dgm:prSet>
      <dgm:spPr/>
    </dgm:pt>
    <dgm:pt modelId="{828B543D-4592-439D-B18D-79375B06E2BE}" type="pres">
      <dgm:prSet presAssocID="{E199B2B4-4A57-4B3F-8E1F-8E5C3E7ABB5F}" presName="Name8" presStyleCnt="0"/>
      <dgm:spPr/>
    </dgm:pt>
    <dgm:pt modelId="{B4C68388-C876-404C-B724-1324540408A1}" type="pres">
      <dgm:prSet presAssocID="{E199B2B4-4A57-4B3F-8E1F-8E5C3E7ABB5F}" presName="level" presStyleLbl="node1" presStyleIdx="0" presStyleCnt="3" custLinFactNeighborY="-549">
        <dgm:presLayoutVars>
          <dgm:chMax val="1"/>
          <dgm:bulletEnabled val="1"/>
        </dgm:presLayoutVars>
      </dgm:prSet>
      <dgm:spPr/>
    </dgm:pt>
    <dgm:pt modelId="{6A6DA2CA-90D9-418B-9B8C-75547EDCAC5C}" type="pres">
      <dgm:prSet presAssocID="{E199B2B4-4A57-4B3F-8E1F-8E5C3E7ABB5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4F67C16-DFD8-440B-A2BF-395698112D49}" type="pres">
      <dgm:prSet presAssocID="{76F621D7-2B94-4CB0-B165-A78BB8C19327}" presName="Name8" presStyleCnt="0"/>
      <dgm:spPr/>
    </dgm:pt>
    <dgm:pt modelId="{3319569C-6F4C-4ACE-921A-6EEA9079D136}" type="pres">
      <dgm:prSet presAssocID="{76F621D7-2B94-4CB0-B165-A78BB8C19327}" presName="level" presStyleLbl="node1" presStyleIdx="1" presStyleCnt="3">
        <dgm:presLayoutVars>
          <dgm:chMax val="1"/>
          <dgm:bulletEnabled val="1"/>
        </dgm:presLayoutVars>
      </dgm:prSet>
      <dgm:spPr/>
    </dgm:pt>
    <dgm:pt modelId="{219B0097-9244-44CA-B625-FF2BAB6A149E}" type="pres">
      <dgm:prSet presAssocID="{76F621D7-2B94-4CB0-B165-A78BB8C1932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477B553-6F73-4F11-BA0F-562640D5C02C}" type="pres">
      <dgm:prSet presAssocID="{8F69CDB3-91A7-404D-80D5-86DCC013D4DF}" presName="Name8" presStyleCnt="0"/>
      <dgm:spPr/>
    </dgm:pt>
    <dgm:pt modelId="{5463391A-7BA1-491E-A3F6-3E23217D8F54}" type="pres">
      <dgm:prSet presAssocID="{8F69CDB3-91A7-404D-80D5-86DCC013D4DF}" presName="level" presStyleLbl="node1" presStyleIdx="2" presStyleCnt="3">
        <dgm:presLayoutVars>
          <dgm:chMax val="1"/>
          <dgm:bulletEnabled val="1"/>
        </dgm:presLayoutVars>
      </dgm:prSet>
      <dgm:spPr/>
    </dgm:pt>
    <dgm:pt modelId="{10604238-F695-4622-90BD-5295E89DE38E}" type="pres">
      <dgm:prSet presAssocID="{8F69CDB3-91A7-404D-80D5-86DCC013D4DF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3FFDC82F-9F0C-4595-8B17-D122020123BB}" srcId="{9CE0D9DC-ABB6-4962-826B-CB374A0F041D}" destId="{E199B2B4-4A57-4B3F-8E1F-8E5C3E7ABB5F}" srcOrd="0" destOrd="0" parTransId="{894EE3A9-64B7-4BA3-8F0E-C5A28E4F260B}" sibTransId="{50947ED5-D4F5-4BC2-8242-A79C91BDCF69}"/>
    <dgm:cxn modelId="{73B90539-78FA-4543-B431-DC58F6A9DD23}" type="presOf" srcId="{76F621D7-2B94-4CB0-B165-A78BB8C19327}" destId="{3319569C-6F4C-4ACE-921A-6EEA9079D136}" srcOrd="0" destOrd="0" presId="urn:microsoft.com/office/officeart/2005/8/layout/pyramid1"/>
    <dgm:cxn modelId="{523C2879-BC57-46AF-BB0B-7AD93F06DC32}" type="presOf" srcId="{8F69CDB3-91A7-404D-80D5-86DCC013D4DF}" destId="{10604238-F695-4622-90BD-5295E89DE38E}" srcOrd="1" destOrd="0" presId="urn:microsoft.com/office/officeart/2005/8/layout/pyramid1"/>
    <dgm:cxn modelId="{04012D89-BFAD-42D1-8E79-10C9A850260E}" srcId="{9CE0D9DC-ABB6-4962-826B-CB374A0F041D}" destId="{76F621D7-2B94-4CB0-B165-A78BB8C19327}" srcOrd="1" destOrd="0" parTransId="{F4BD0261-4B3C-453A-9E78-2FFEE15039C5}" sibTransId="{6E2FE24C-7493-4FB6-ACB9-34A15F51C7D8}"/>
    <dgm:cxn modelId="{AD0404AA-D0C9-437E-A0BD-731AF4030128}" type="presOf" srcId="{E199B2B4-4A57-4B3F-8E1F-8E5C3E7ABB5F}" destId="{6A6DA2CA-90D9-418B-9B8C-75547EDCAC5C}" srcOrd="1" destOrd="0" presId="urn:microsoft.com/office/officeart/2005/8/layout/pyramid1"/>
    <dgm:cxn modelId="{81E091AB-EC5C-4D56-BE7D-963C2099BEEF}" type="presOf" srcId="{9CE0D9DC-ABB6-4962-826B-CB374A0F041D}" destId="{82C52998-EA7D-4CD9-8308-725B0599EE2A}" srcOrd="0" destOrd="0" presId="urn:microsoft.com/office/officeart/2005/8/layout/pyramid1"/>
    <dgm:cxn modelId="{627CFAE1-3287-4D91-A164-637C67B970C3}" srcId="{9CE0D9DC-ABB6-4962-826B-CB374A0F041D}" destId="{8F69CDB3-91A7-404D-80D5-86DCC013D4DF}" srcOrd="2" destOrd="0" parTransId="{0CD0975B-AC9A-4F19-91A0-1C8FB44D7529}" sibTransId="{83290D2C-9650-4604-939E-E4C76D8E0892}"/>
    <dgm:cxn modelId="{A7A5B4E4-56D1-47CF-A961-ED263087FF97}" type="presOf" srcId="{E199B2B4-4A57-4B3F-8E1F-8E5C3E7ABB5F}" destId="{B4C68388-C876-404C-B724-1324540408A1}" srcOrd="0" destOrd="0" presId="urn:microsoft.com/office/officeart/2005/8/layout/pyramid1"/>
    <dgm:cxn modelId="{DE73CAFA-5286-480C-AE92-7202AC6D66C2}" type="presOf" srcId="{76F621D7-2B94-4CB0-B165-A78BB8C19327}" destId="{219B0097-9244-44CA-B625-FF2BAB6A149E}" srcOrd="1" destOrd="0" presId="urn:microsoft.com/office/officeart/2005/8/layout/pyramid1"/>
    <dgm:cxn modelId="{0175FBFA-9ACC-4C30-AEFD-4E3D28C75509}" type="presOf" srcId="{8F69CDB3-91A7-404D-80D5-86DCC013D4DF}" destId="{5463391A-7BA1-491E-A3F6-3E23217D8F54}" srcOrd="0" destOrd="0" presId="urn:microsoft.com/office/officeart/2005/8/layout/pyramid1"/>
    <dgm:cxn modelId="{42E633E7-FEDF-427E-A863-DD9AD482DE3C}" type="presParOf" srcId="{82C52998-EA7D-4CD9-8308-725B0599EE2A}" destId="{828B543D-4592-439D-B18D-79375B06E2BE}" srcOrd="0" destOrd="0" presId="urn:microsoft.com/office/officeart/2005/8/layout/pyramid1"/>
    <dgm:cxn modelId="{D3D9D155-5A1B-4077-A1CB-89A0DDFE33C1}" type="presParOf" srcId="{828B543D-4592-439D-B18D-79375B06E2BE}" destId="{B4C68388-C876-404C-B724-1324540408A1}" srcOrd="0" destOrd="0" presId="urn:microsoft.com/office/officeart/2005/8/layout/pyramid1"/>
    <dgm:cxn modelId="{81235383-F7FC-4CE2-886F-AEAC6D7650E8}" type="presParOf" srcId="{828B543D-4592-439D-B18D-79375B06E2BE}" destId="{6A6DA2CA-90D9-418B-9B8C-75547EDCAC5C}" srcOrd="1" destOrd="0" presId="urn:microsoft.com/office/officeart/2005/8/layout/pyramid1"/>
    <dgm:cxn modelId="{6769189C-BB17-447C-B009-EC78888181CC}" type="presParOf" srcId="{82C52998-EA7D-4CD9-8308-725B0599EE2A}" destId="{A4F67C16-DFD8-440B-A2BF-395698112D49}" srcOrd="1" destOrd="0" presId="urn:microsoft.com/office/officeart/2005/8/layout/pyramid1"/>
    <dgm:cxn modelId="{F0C18E4C-0300-48FC-84B8-C5BB2AD6477F}" type="presParOf" srcId="{A4F67C16-DFD8-440B-A2BF-395698112D49}" destId="{3319569C-6F4C-4ACE-921A-6EEA9079D136}" srcOrd="0" destOrd="0" presId="urn:microsoft.com/office/officeart/2005/8/layout/pyramid1"/>
    <dgm:cxn modelId="{DBEDA7D6-6A14-45DE-9B87-72D0DD2DA40E}" type="presParOf" srcId="{A4F67C16-DFD8-440B-A2BF-395698112D49}" destId="{219B0097-9244-44CA-B625-FF2BAB6A149E}" srcOrd="1" destOrd="0" presId="urn:microsoft.com/office/officeart/2005/8/layout/pyramid1"/>
    <dgm:cxn modelId="{9C4C200F-2325-448F-885A-BA8B8EDD6C08}" type="presParOf" srcId="{82C52998-EA7D-4CD9-8308-725B0599EE2A}" destId="{B477B553-6F73-4F11-BA0F-562640D5C02C}" srcOrd="2" destOrd="0" presId="urn:microsoft.com/office/officeart/2005/8/layout/pyramid1"/>
    <dgm:cxn modelId="{3853BC25-0CAD-47A0-AA8E-B20400A78A5E}" type="presParOf" srcId="{B477B553-6F73-4F11-BA0F-562640D5C02C}" destId="{5463391A-7BA1-491E-A3F6-3E23217D8F54}" srcOrd="0" destOrd="0" presId="urn:microsoft.com/office/officeart/2005/8/layout/pyramid1"/>
    <dgm:cxn modelId="{A1A5A522-B655-4DA5-87BA-DD403310814F}" type="presParOf" srcId="{B477B553-6F73-4F11-BA0F-562640D5C02C}" destId="{10604238-F695-4622-90BD-5295E89DE38E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C68388-C876-404C-B724-1324540408A1}">
      <dsp:nvSpPr>
        <dsp:cNvPr id="0" name=""/>
        <dsp:cNvSpPr/>
      </dsp:nvSpPr>
      <dsp:spPr>
        <a:xfrm>
          <a:off x="1516652" y="0"/>
          <a:ext cx="1516652" cy="968144"/>
        </a:xfrm>
        <a:prstGeom prst="trapezoid">
          <a:avLst>
            <a:gd name="adj" fmla="val 78328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005176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8800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0" kern="1200" dirty="0"/>
            <a:t>UI</a:t>
          </a:r>
          <a:br>
            <a:rPr lang="de-DE" sz="1800" b="0" kern="1200" dirty="0"/>
          </a:br>
          <a:r>
            <a:rPr lang="de-DE" sz="1800" b="0" kern="1200" dirty="0"/>
            <a:t>Tests</a:t>
          </a:r>
        </a:p>
      </dsp:txBody>
      <dsp:txXfrm>
        <a:off x="1516652" y="0"/>
        <a:ext cx="1516652" cy="968144"/>
      </dsp:txXfrm>
    </dsp:sp>
    <dsp:sp modelId="{3319569C-6F4C-4ACE-921A-6EEA9079D136}">
      <dsp:nvSpPr>
        <dsp:cNvPr id="0" name=""/>
        <dsp:cNvSpPr/>
      </dsp:nvSpPr>
      <dsp:spPr>
        <a:xfrm>
          <a:off x="758326" y="968144"/>
          <a:ext cx="3033304" cy="968144"/>
        </a:xfrm>
        <a:prstGeom prst="trapezoid">
          <a:avLst>
            <a:gd name="adj" fmla="val 78328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005176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0" kern="1200" dirty="0"/>
            <a:t>Integration Tests</a:t>
          </a:r>
        </a:p>
      </dsp:txBody>
      <dsp:txXfrm>
        <a:off x="1289154" y="968144"/>
        <a:ext cx="1971648" cy="968144"/>
      </dsp:txXfrm>
    </dsp:sp>
    <dsp:sp modelId="{5463391A-7BA1-491E-A3F6-3E23217D8F54}">
      <dsp:nvSpPr>
        <dsp:cNvPr id="0" name=""/>
        <dsp:cNvSpPr/>
      </dsp:nvSpPr>
      <dsp:spPr>
        <a:xfrm>
          <a:off x="0" y="1936288"/>
          <a:ext cx="4549957" cy="968144"/>
        </a:xfrm>
        <a:prstGeom prst="trapezoid">
          <a:avLst>
            <a:gd name="adj" fmla="val 78328"/>
          </a:avLst>
        </a:prstGeom>
        <a:solidFill>
          <a:srgbClr val="005176"/>
        </a:solidFill>
        <a:ln w="38100" cap="flat" cmpd="sng" algn="ctr">
          <a:solidFill>
            <a:schemeClr val="tx2">
              <a:lumMod val="7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b="1" kern="1200" dirty="0">
              <a:solidFill>
                <a:schemeClr val="bg1"/>
              </a:solidFill>
            </a:rPr>
            <a:t>Unit Tests</a:t>
          </a:r>
        </a:p>
      </dsp:txBody>
      <dsp:txXfrm>
        <a:off x="796242" y="1936288"/>
        <a:ext cx="2957472" cy="9681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tiff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E479C-8473-5649-B36A-750E7B20C633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E2BE3-FDEB-B245-8AD9-FE155515E7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5969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24BC67-9B79-EF75-0AF0-8F81DF93E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948"/>
            <a:ext cx="9561843" cy="2133241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526B7D-4039-F443-1E7D-319E5DF86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DEFF4086-B5CD-6DC4-32A3-4D9250AC99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53353" y="692150"/>
            <a:ext cx="2109015" cy="1044575"/>
          </a:xfrm>
        </p:spPr>
        <p:txBody>
          <a:bodyPr anchor="ctr" anchorCtr="0">
            <a:normAutofit/>
          </a:bodyPr>
          <a:lstStyle>
            <a:lvl1pPr marL="0" indent="0" algn="r">
              <a:buNone/>
              <a:defRPr sz="9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Partnerlogo linksbündig platzieren. </a:t>
            </a:r>
            <a:br>
              <a:rPr lang="de-DE" dirty="0"/>
            </a:br>
            <a:r>
              <a:rPr lang="de-DE" dirty="0"/>
              <a:t>Die Höhe des Siegels darf nicht überschritten werden.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E02AF2BB-2CD2-4D94-98F3-D812D58D6819}"/>
              </a:ext>
            </a:extLst>
          </p:cNvPr>
          <p:cNvSpPr/>
          <p:nvPr userDrawn="1"/>
        </p:nvSpPr>
        <p:spPr>
          <a:xfrm>
            <a:off x="436880" y="5786120"/>
            <a:ext cx="1686560" cy="1071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A660AAD-253B-4D87-9A9A-18D772FDF4B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676228" y="6308734"/>
            <a:ext cx="1221711" cy="244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B7AFE83-4F19-462B-9CDE-B0F73FB92808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0BD1182-8153-47B0-8C09-8B01CE0F67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517BBDAD-58CA-FBFC-962B-8788EF0E35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7465" y="565322"/>
            <a:ext cx="3033077" cy="133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7406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6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094" userDrawn="1">
          <p15:clr>
            <a:srgbClr val="FBAE40"/>
          </p15:clr>
        </p15:guide>
        <p15:guide id="4" orient="horz" pos="913" userDrawn="1">
          <p15:clr>
            <a:srgbClr val="FBAE40"/>
          </p15:clr>
        </p15:guide>
        <p15:guide id="5" orient="horz" pos="6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2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846603"/>
            <a:ext cx="5210175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640E49-9379-41A3-8ECE-DB18F4715D8E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DCBB7A7-D78F-49F8-BEF4-049208F844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marR="0" indent="0" algn="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 sz="8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Hier können Sie einen Bildnachweis einfügen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6D148F8-63C5-46C5-A34B-F98FD4597797}"/>
              </a:ext>
            </a:extLst>
          </p:cNvPr>
          <p:cNvSpPr/>
          <p:nvPr userDrawn="1"/>
        </p:nvSpPr>
        <p:spPr>
          <a:xfrm>
            <a:off x="9571216" y="-1026339"/>
            <a:ext cx="4300683" cy="4300683"/>
          </a:xfrm>
          <a:prstGeom prst="ellipse">
            <a:avLst/>
          </a:prstGeom>
          <a:noFill/>
          <a:ln w="444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Bildplatzhalter 3">
            <a:extLst>
              <a:ext uri="{FF2B5EF4-FFF2-40B4-BE49-F238E27FC236}">
                <a16:creationId xmlns:a16="http://schemas.microsoft.com/office/drawing/2014/main" id="{98EFC909-035C-4262-9908-EF1702D9EF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3212" y="968591"/>
            <a:ext cx="4730751" cy="47307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marR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Hier können Sie ein 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95425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CF1BF0E-C4E2-4891-8B35-B665088FCB7D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49ABC20-F75F-4E1D-BD15-DBC9D6909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948"/>
            <a:ext cx="9561843" cy="2133241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4" name="Untertitel 2">
            <a:extLst>
              <a:ext uri="{FF2B5EF4-FFF2-40B4-BE49-F238E27FC236}">
                <a16:creationId xmlns:a16="http://schemas.microsoft.com/office/drawing/2014/main" id="{C0968FB3-E8DB-458A-A4F8-BFA34FFE8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6" name="Bildplatzhalter 11">
            <a:extLst>
              <a:ext uri="{FF2B5EF4-FFF2-40B4-BE49-F238E27FC236}">
                <a16:creationId xmlns:a16="http://schemas.microsoft.com/office/drawing/2014/main" id="{17296B1F-1EC7-4DAF-8D74-B5164136246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53353" y="692150"/>
            <a:ext cx="2109015" cy="1044575"/>
          </a:xfrm>
        </p:spPr>
        <p:txBody>
          <a:bodyPr anchor="ctr" anchorCtr="0">
            <a:normAutofit/>
          </a:bodyPr>
          <a:lstStyle>
            <a:lvl1pPr marL="0" indent="0" algn="r">
              <a:buNone/>
              <a:defRPr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Partnerlogo linksbündig platzieren. </a:t>
            </a:r>
            <a:br>
              <a:rPr lang="de-DE" dirty="0"/>
            </a:br>
            <a:r>
              <a:rPr lang="de-DE" dirty="0"/>
              <a:t>Die Höhe des Siegels darf nicht überschritten werden.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FD1DD12-F043-4583-B836-133EAD4FE0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5603" y="568914"/>
            <a:ext cx="3016801" cy="133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5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bg>
      <p:bgPr>
        <a:solidFill>
          <a:srgbClr val="619E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1162475E-C213-438E-BB37-4F3ED8A69BD5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DC936E9E-59F5-471F-A631-941270C81F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52396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15E9D18-F2CB-4662-8EBA-659941955F9A}"/>
                </a:ext>
              </a:extLst>
            </p:cNvPr>
            <p:cNvSpPr/>
            <p:nvPr userDrawn="1"/>
          </p:nvSpPr>
          <p:spPr>
            <a:xfrm>
              <a:off x="0" y="2168872"/>
              <a:ext cx="12192000" cy="2695227"/>
            </a:xfrm>
            <a:prstGeom prst="rect">
              <a:avLst/>
            </a:prstGeom>
            <a:gradFill flip="none" rotWithShape="1">
              <a:gsLst>
                <a:gs pos="0">
                  <a:srgbClr val="619ECF">
                    <a:alpha val="0"/>
                  </a:srgbClr>
                </a:gs>
                <a:gs pos="86000">
                  <a:srgbClr val="619ECF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80ABACE3-7650-415C-BEB6-3AC3C3EFBBC7}"/>
                </a:ext>
              </a:extLst>
            </p:cNvPr>
            <p:cNvSpPr/>
            <p:nvPr userDrawn="1"/>
          </p:nvSpPr>
          <p:spPr>
            <a:xfrm>
              <a:off x="0" y="4162772"/>
              <a:ext cx="6838950" cy="2695227"/>
            </a:xfrm>
            <a:prstGeom prst="rect">
              <a:avLst/>
            </a:prstGeom>
            <a:gradFill flip="none" rotWithShape="1">
              <a:gsLst>
                <a:gs pos="75000">
                  <a:srgbClr val="002060">
                    <a:alpha val="0"/>
                  </a:srgbClr>
                </a:gs>
                <a:gs pos="100000">
                  <a:schemeClr val="accent1">
                    <a:lumMod val="100000"/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524BC67-9B79-EF75-0AF0-8F81DF93E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716"/>
            <a:ext cx="9561843" cy="2133473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526B7D-4039-F443-1E7D-319E5DF86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DEFF4086-B5CD-6DC4-32A3-4D9250AC99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53353" y="692150"/>
            <a:ext cx="2109015" cy="1044575"/>
          </a:xfrm>
        </p:spPr>
        <p:txBody>
          <a:bodyPr anchor="ctr" anchorCtr="0">
            <a:normAutofit/>
          </a:bodyPr>
          <a:lstStyle>
            <a:lvl1pPr marL="0" indent="0" algn="r">
              <a:buNone/>
              <a:defRPr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Partnerlogo linksbündig platzieren. </a:t>
            </a:r>
            <a:br>
              <a:rPr lang="de-DE" dirty="0"/>
            </a:br>
            <a:r>
              <a:rPr lang="de-DE" dirty="0"/>
              <a:t>Die Höhe des Siegels darf nicht überschritten werden.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A660AAD-253B-4D87-9A9A-18D772FDF4B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676228" y="6308734"/>
            <a:ext cx="1221711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27000" sx="105000" sy="105000" algn="ct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508A984-EFA6-4ABD-919A-A9FB76A14789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0BD1182-8153-47B0-8C09-8B01CE0F67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27000" sx="105000" sy="105000" algn="ct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7CBD1EB-984B-43BE-9711-A80AE54FB0C1}"/>
              </a:ext>
            </a:extLst>
          </p:cNvPr>
          <p:cNvSpPr txBox="1"/>
          <p:nvPr userDrawn="1"/>
        </p:nvSpPr>
        <p:spPr>
          <a:xfrm rot="16200000">
            <a:off x="11150600" y="2184400"/>
            <a:ext cx="18669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Foto: Gregor Hübl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FD1DD12-F043-4583-B836-133EAD4FE0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5603" y="568914"/>
            <a:ext cx="3016801" cy="133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480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6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094">
          <p15:clr>
            <a:srgbClr val="FBAE40"/>
          </p15:clr>
        </p15:guide>
        <p15:guide id="4" orient="horz" pos="913">
          <p15:clr>
            <a:srgbClr val="FBAE40"/>
          </p15:clr>
        </p15:guide>
        <p15:guide id="5" orient="horz" pos="6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83F2ED0D-59AA-1DCB-151E-733D18A5D3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10954833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B3FC9CDE-4414-3EAA-F594-B1C3BC6DC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864DA7-6C02-419E-8405-6BE90083A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5D87A2C-633B-4F9B-B395-7A4263E5FC92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BBD6E6C-07E6-4F88-B45C-2056E3E3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0C6C7F-0833-4D5B-A2C2-173B6B37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9240128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B2830F-D331-528E-5294-4809525231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5202867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1D6858F6-5929-23CF-45F8-6B80487D3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9D947893-609E-4FD1-A221-D8EA9C774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585F5F7-FBF1-443B-9947-CF3918B31ED7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E977AD6-F42B-468B-AD89-A2B1DA6E6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C5764AD6-4554-4A6B-9E6D-4A131628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69DA8AEF-4502-44C8-BCAE-522C934A6EA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38271" y="1930624"/>
            <a:ext cx="5202867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738509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+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B2830F-D331-528E-5294-4809525231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5181600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CA0A4F3-F587-7736-0D65-8C49FA103CE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1925638"/>
            <a:ext cx="6096000" cy="4167187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Hier können Sie ein Bild einfügen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689688D5-31CC-8F2D-A204-458401BB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9300D5A-2358-4BDE-8AD0-414C4ED611F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16088A7-B90F-420A-8E66-8D0FF32A9A66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494070B-692A-47CC-9F84-5FC408B781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6F22E22-B305-4BA3-A40C-CD4F970AE3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B5C21017-6096-429D-B5EA-A79AA139C5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indent="0" algn="r">
              <a:buNone/>
              <a:defRPr sz="8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Bildnachweis</a:t>
            </a:r>
          </a:p>
        </p:txBody>
      </p:sp>
    </p:spTree>
    <p:extLst>
      <p:ext uri="{BB962C8B-B14F-4D97-AF65-F5344CB8AC3E}">
        <p14:creationId xmlns:p14="http://schemas.microsoft.com/office/powerpoint/2010/main" val="658263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2846603"/>
            <a:ext cx="8202613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62E2233-BC02-4692-A2EE-F8906B800895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9C29918-CB2F-4B95-8F78-CDB747560B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825" y="6144225"/>
            <a:ext cx="1366153" cy="6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6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2846603"/>
            <a:ext cx="8202612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3F1B8E-C7B0-4BC0-A26F-A8AA52BED294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32A2A40-5F05-4D0F-A092-D8D65B262210}"/>
              </a:ext>
            </a:extLst>
          </p:cNvPr>
          <p:cNvSpPr/>
          <p:nvPr userDrawn="1"/>
        </p:nvSpPr>
        <p:spPr>
          <a:xfrm>
            <a:off x="9571216" y="-1026339"/>
            <a:ext cx="4300683" cy="4300683"/>
          </a:xfrm>
          <a:prstGeom prst="ellipse">
            <a:avLst/>
          </a:prstGeom>
          <a:noFill/>
          <a:ln w="444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67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1.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846603"/>
            <a:ext cx="5210175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6B3EA6A-073E-4897-BB13-6F337A8F6B33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Bildplatzhalter 3">
            <a:extLst>
              <a:ext uri="{FF2B5EF4-FFF2-40B4-BE49-F238E27FC236}">
                <a16:creationId xmlns:a16="http://schemas.microsoft.com/office/drawing/2014/main" id="{98EFC909-035C-4262-9908-EF1702D9EF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3212" y="968591"/>
            <a:ext cx="4730751" cy="47307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marR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Hier können Sie ein Bild einfügen</a:t>
            </a:r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DCBB7A7-D78F-49F8-BEF4-049208F844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indent="0" algn="r">
              <a:buNone/>
              <a:defRPr sz="8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Hier können Sie einen Bildnachweis einfügen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9C29918-CB2F-4B95-8F78-CDB747560B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825" y="6144225"/>
            <a:ext cx="1366153" cy="6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99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5470D71-D16E-50A0-925D-BA830252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F9142C-32A3-29E3-FA58-AB5F5D1D7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600" y="1922400"/>
            <a:ext cx="10953538" cy="41706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9B9DB8-3727-FEA1-3D37-DE24327B53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76227" y="6323366"/>
            <a:ext cx="1221711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CDE434B-56C1-4192-9646-A540D98173F3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071991-F9E6-D3A5-AE88-C9E13C745F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7938" y="6323366"/>
            <a:ext cx="2743200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100" b="1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625F8F00-DDB6-EAC2-94F0-6E3DE70682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99360" y="6323366"/>
            <a:ext cx="5169436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Institut / Lehrstuhl / Dezernat 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BF3BDEE-35A9-44DE-B226-BF27396B4EF4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622141" y="6142599"/>
            <a:ext cx="1373522" cy="60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6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1" r:id="rId3"/>
    <p:sldLayoutId id="2147483650" r:id="rId4"/>
    <p:sldLayoutId id="2147483660" r:id="rId5"/>
    <p:sldLayoutId id="2147483652" r:id="rId6"/>
    <p:sldLayoutId id="2147483651" r:id="rId7"/>
    <p:sldLayoutId id="2147483664" r:id="rId8"/>
    <p:sldLayoutId id="2147483662" r:id="rId9"/>
    <p:sldLayoutId id="2147483665" r:id="rId10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baseline="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46400" indent="-228600" algn="l" defTabSz="73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750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8802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214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438" userDrawn="1">
          <p15:clr>
            <a:srgbClr val="F26B43"/>
          </p15:clr>
        </p15:guide>
        <p15:guide id="3" pos="7333" userDrawn="1">
          <p15:clr>
            <a:srgbClr val="F26B43"/>
          </p15:clr>
        </p15:guide>
        <p15:guide id="4" orient="horz" pos="3838" userDrawn="1">
          <p15:clr>
            <a:srgbClr val="F26B43"/>
          </p15:clr>
        </p15:guide>
        <p15:guide id="5" orient="horz" pos="1207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B6480E-DA97-4343-9202-A7A2E989601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/>
              <a:t>By Jean-Sebastian de </a:t>
            </a:r>
            <a:r>
              <a:rPr lang="de-DE" dirty="0" err="1"/>
              <a:t>Wet</a:t>
            </a:r>
            <a:r>
              <a:rPr lang="de-DE" dirty="0"/>
              <a:t>, Jan-Philipp Kiel and Pascal Mager </a:t>
            </a:r>
            <a:r>
              <a:rPr lang="de-DE" dirty="0" err="1"/>
              <a:t>of</a:t>
            </a:r>
            <a:r>
              <a:rPr lang="de-DE" dirty="0"/>
              <a:t> Group </a:t>
            </a:r>
            <a:r>
              <a:rPr lang="de-DE" dirty="0" err="1"/>
              <a:t>Criterion</a:t>
            </a:r>
            <a:endParaRPr lang="de-DE" dirty="0"/>
          </a:p>
        </p:txBody>
      </p:sp>
      <p:sp>
        <p:nvSpPr>
          <p:cNvPr id="24" name="Titel 23">
            <a:extLst>
              <a:ext uri="{FF2B5EF4-FFF2-40B4-BE49-F238E27FC236}">
                <a16:creationId xmlns:a16="http://schemas.microsoft.com/office/drawing/2014/main" id="{A86B966C-423F-45EA-BD51-206C851B10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25" name="Untertitel 24">
            <a:extLst>
              <a:ext uri="{FF2B5EF4-FFF2-40B4-BE49-F238E27FC236}">
                <a16:creationId xmlns:a16="http://schemas.microsoft.com/office/drawing/2014/main" id="{96B64962-6C03-4E83-9639-B9B76528B3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A Focus on Hypothesis for Python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FDFFCBE-9191-4B22-8E32-31255A99FE1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E5B3553-288C-4441-94CC-E21A198A3073}" type="datetime1">
              <a:rPr lang="de-DE" smtClean="0"/>
              <a:t>17.01.2024</a:t>
            </a:fld>
            <a:endParaRPr lang="de-DE" dirty="0"/>
          </a:p>
        </p:txBody>
      </p:sp>
      <p:pic>
        <p:nvPicPr>
          <p:cNvPr id="8" name="Bildplatzhalter 12">
            <a:extLst>
              <a:ext uri="{FF2B5EF4-FFF2-40B4-BE49-F238E27FC236}">
                <a16:creationId xmlns:a16="http://schemas.microsoft.com/office/drawing/2014/main" id="{5A00DD2C-9BA0-4538-88FF-5F2F4F7B9D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36" b="536"/>
          <a:stretch/>
        </p:blipFill>
        <p:spPr>
          <a:xfrm>
            <a:off x="10382169" y="692150"/>
            <a:ext cx="1258969" cy="10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56234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CE56CB42-E038-4045-A417-280E2187BD3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863343972"/>
              </p:ext>
            </p:extLst>
          </p:nvPr>
        </p:nvGraphicFramePr>
        <p:xfrm>
          <a:off x="695324" y="1925637"/>
          <a:ext cx="10945814" cy="38294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907">
                  <a:extLst>
                    <a:ext uri="{9D8B030D-6E8A-4147-A177-3AD203B41FA5}">
                      <a16:colId xmlns:a16="http://schemas.microsoft.com/office/drawing/2014/main" val="2461677752"/>
                    </a:ext>
                  </a:extLst>
                </a:gridCol>
                <a:gridCol w="5472907">
                  <a:extLst>
                    <a:ext uri="{9D8B030D-6E8A-4147-A177-3AD203B41FA5}">
                      <a16:colId xmlns:a16="http://schemas.microsoft.com/office/drawing/2014/main" val="2440265833"/>
                    </a:ext>
                  </a:extLst>
                </a:gridCol>
              </a:tblGrid>
              <a:tr h="620353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Advantages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17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</a:rPr>
                        <a:t>Disadvantages</a:t>
                      </a:r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1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1885348"/>
                  </a:ext>
                </a:extLst>
              </a:tr>
              <a:tr h="3209096">
                <a:tc>
                  <a:txBody>
                    <a:bodyPr/>
                    <a:lstStyle/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Testing is less mundane</a:t>
                      </a:r>
                    </a:p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Leaving out important scenarios less probable due to randomness</a:t>
                      </a:r>
                    </a:p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Finding bugs nobody thought about</a:t>
                      </a:r>
                    </a:p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Increased flexibility because no need to</a:t>
                      </a:r>
                      <a:br>
                        <a:rPr lang="en-US" dirty="0"/>
                      </a:br>
                      <a:r>
                        <a:rPr lang="en-US" dirty="0"/>
                        <a:t>(re-)write cases</a:t>
                      </a:r>
                      <a:endParaRPr lang="de-DE" dirty="0"/>
                    </a:p>
                  </a:txBody>
                  <a:tcPr>
                    <a:lnL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Finding specific bugs is difficult due to randomness</a:t>
                      </a:r>
                    </a:p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Reduced efficiency due to large amount of test cases executed</a:t>
                      </a:r>
                    </a:p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Writing specific data generators can be tedious, difficult and </a:t>
                      </a:r>
                      <a:r>
                        <a:rPr lang="en-US" dirty="0" err="1"/>
                        <a:t>errorprone</a:t>
                      </a:r>
                      <a:endParaRPr lang="de-DE" dirty="0"/>
                    </a:p>
                  </a:txBody>
                  <a:tcPr>
                    <a:lnL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2043695"/>
                  </a:ext>
                </a:extLst>
              </a:tr>
            </a:tbl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Advantages and </a:t>
            </a:r>
            <a:r>
              <a:rPr lang="de-DE" dirty="0" err="1"/>
              <a:t>Disadvantages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en-GB" dirty="0"/>
              <a:t>Property-Based</a:t>
            </a:r>
            <a:r>
              <a:rPr lang="de-DE" dirty="0"/>
              <a:t> </a:t>
            </a:r>
            <a:r>
              <a:rPr lang="de-DE" dirty="0" err="1"/>
              <a:t>Testing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1663439"/>
      </p:ext>
    </p:extLst>
  </p:cSld>
  <p:clrMapOvr>
    <a:masterClrMapping/>
  </p:clrMapOvr>
  <p:transition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Verbinder: gewinkelt 11">
            <a:extLst>
              <a:ext uri="{FF2B5EF4-FFF2-40B4-BE49-F238E27FC236}">
                <a16:creationId xmlns:a16="http://schemas.microsoft.com/office/drawing/2014/main" id="{2BAC1399-7727-4B5A-9B83-3A9D5600F3BD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4866688" y="3630995"/>
            <a:ext cx="2036448" cy="1374370"/>
          </a:xfrm>
          <a:prstGeom prst="bentConnector3">
            <a:avLst/>
          </a:prstGeom>
          <a:ln w="38100">
            <a:solidFill>
              <a:srgbClr val="00517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within the Test Pyramid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11</a:t>
            </a:fld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1B347A35-FC18-420B-8B2E-28575F1EAA5C}"/>
              </a:ext>
            </a:extLst>
          </p:cNvPr>
          <p:cNvGrpSpPr/>
          <p:nvPr/>
        </p:nvGrpSpPr>
        <p:grpSpPr>
          <a:xfrm>
            <a:off x="613293" y="1948527"/>
            <a:ext cx="7418257" cy="3948710"/>
            <a:chOff x="3675109" y="2362312"/>
            <a:chExt cx="7690245" cy="4115591"/>
          </a:xfrm>
        </p:grpSpPr>
        <p:graphicFrame>
          <p:nvGraphicFramePr>
            <p:cNvPr id="9" name="Inhaltsplatzhalter 5">
              <a:extLst>
                <a:ext uri="{FF2B5EF4-FFF2-40B4-BE49-F238E27FC236}">
                  <a16:creationId xmlns:a16="http://schemas.microsoft.com/office/drawing/2014/main" id="{41EFD281-E8AD-4D9B-ABB9-87C9ACBAAF9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05818776"/>
                </p:ext>
              </p:extLst>
            </p:nvPr>
          </p:nvGraphicFramePr>
          <p:xfrm>
            <a:off x="3805331" y="3049142"/>
            <a:ext cx="4716780" cy="302718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10" name="Wolke 9">
              <a:extLst>
                <a:ext uri="{FF2B5EF4-FFF2-40B4-BE49-F238E27FC236}">
                  <a16:creationId xmlns:a16="http://schemas.microsoft.com/office/drawing/2014/main" id="{A951BDD7-00F6-4F75-B9A5-441244E9EC1B}"/>
                </a:ext>
              </a:extLst>
            </p:cNvPr>
            <p:cNvSpPr/>
            <p:nvPr/>
          </p:nvSpPr>
          <p:spPr>
            <a:xfrm>
              <a:off x="5275728" y="2362312"/>
              <a:ext cx="1775983" cy="883079"/>
            </a:xfrm>
            <a:prstGeom prst="cloud">
              <a:avLst/>
            </a:prstGeom>
            <a:ln w="38100">
              <a:solidFill>
                <a:srgbClr val="00517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44000" algn="ctr"/>
              <a:r>
                <a:rPr lang="de-DE" dirty="0"/>
                <a:t>Manual</a:t>
              </a:r>
              <a:br>
                <a:rPr lang="de-DE" dirty="0"/>
              </a:br>
              <a:r>
                <a:rPr lang="de-DE" dirty="0"/>
                <a:t>Tests</a:t>
              </a:r>
            </a:p>
          </p:txBody>
        </p:sp>
        <p:sp>
          <p:nvSpPr>
            <p:cNvPr id="2" name="Textfeld 1">
              <a:extLst>
                <a:ext uri="{FF2B5EF4-FFF2-40B4-BE49-F238E27FC236}">
                  <a16:creationId xmlns:a16="http://schemas.microsoft.com/office/drawing/2014/main" id="{57E058AB-41A9-43F5-9747-C1A4A1B954D7}"/>
                </a:ext>
              </a:extLst>
            </p:cNvPr>
            <p:cNvSpPr txBox="1"/>
            <p:nvPr/>
          </p:nvSpPr>
          <p:spPr>
            <a:xfrm>
              <a:off x="3675109" y="6237316"/>
              <a:ext cx="7690245" cy="2405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Based on: </a:t>
              </a:r>
              <a:r>
                <a:rPr lang="en-US" sz="900" dirty="0" err="1"/>
                <a:t>Vocke</a:t>
              </a:r>
              <a:r>
                <a:rPr lang="en-US" sz="900" dirty="0"/>
                <a:t>, H. (2018). The Practical Test Pyramid (2018-02-26) [Website]. https://martinfowler.com/articles/practical-test-pyramid.html </a:t>
              </a:r>
              <a:endParaRPr lang="de-DE" sz="900" dirty="0"/>
            </a:p>
          </p:txBody>
        </p:sp>
      </p:grpSp>
      <p:sp>
        <p:nvSpPr>
          <p:cNvPr id="14" name="Rechteck 13">
            <a:extLst>
              <a:ext uri="{FF2B5EF4-FFF2-40B4-BE49-F238E27FC236}">
                <a16:creationId xmlns:a16="http://schemas.microsoft.com/office/drawing/2014/main" id="{1F497C09-E74F-4699-98AC-3B82221DDF5F}"/>
              </a:ext>
            </a:extLst>
          </p:cNvPr>
          <p:cNvSpPr/>
          <p:nvPr/>
        </p:nvSpPr>
        <p:spPr>
          <a:xfrm>
            <a:off x="6903136" y="2861773"/>
            <a:ext cx="3677920" cy="1538444"/>
          </a:xfrm>
          <a:prstGeom prst="rect">
            <a:avLst/>
          </a:prstGeom>
          <a:noFill/>
          <a:ln w="38100">
            <a:solidFill>
              <a:srgbClr val="0051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 anchorCtr="0"/>
          <a:lstStyle/>
          <a:p>
            <a:pPr marL="72000"/>
            <a:r>
              <a:rPr lang="en-US" dirty="0">
                <a:solidFill>
                  <a:schemeClr val="tx1"/>
                </a:solidFill>
              </a:rPr>
              <a:t>Part of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Unit Tests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because:</a:t>
            </a:r>
          </a:p>
          <a:p>
            <a:pPr marL="360000" indent="-288000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r>
              <a:rPr lang="en-US" dirty="0">
                <a:solidFill>
                  <a:schemeClr val="tx1"/>
                </a:solidFill>
              </a:rPr>
              <a:t>Regularly used to test specific functions or components</a:t>
            </a:r>
          </a:p>
          <a:p>
            <a:pPr marL="360000" indent="-288000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r>
              <a:rPr lang="en-US" dirty="0">
                <a:solidFill>
                  <a:schemeClr val="tx1"/>
                </a:solidFill>
              </a:rPr>
              <a:t>Although not limited to individual cases like unit tests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706585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422428-AE71-45FD-858E-76F6973AC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of Data Analysis Scripts using Hypothesis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A10AEE-6A90-4BCF-BF21-CFEA46369B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4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9B8462-51CF-47C0-85D2-44BF9365D2A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62E2233-BC02-4692-A2EE-F8906B800895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9ECCAE-D2FD-4D0C-B8DF-DC4CE44A789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7051173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8AE53C39-EEE1-4888-9AEA-DDE3AA389CEC}"/>
              </a:ext>
            </a:extLst>
          </p:cNvPr>
          <p:cNvSpPr/>
          <p:nvPr/>
        </p:nvSpPr>
        <p:spPr>
          <a:xfrm>
            <a:off x="686305" y="3785376"/>
            <a:ext cx="4096831" cy="3274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925432"/>
            <a:ext cx="10945813" cy="4167393"/>
          </a:xfrm>
        </p:spPr>
        <p:txBody>
          <a:bodyPr/>
          <a:lstStyle/>
          <a:p>
            <a:pPr marL="0" indent="0">
              <a:spcAft>
                <a:spcPts val="900"/>
              </a:spcAft>
              <a:buNone/>
            </a:pPr>
            <a:r>
              <a:rPr lang="de-DE" sz="1800" dirty="0" err="1"/>
              <a:t>Tested</a:t>
            </a:r>
            <a:r>
              <a:rPr lang="de-DE" sz="1800" dirty="0"/>
              <a:t> in </a:t>
            </a:r>
            <a:r>
              <a:rPr lang="de-DE" sz="1800" dirty="0" err="1"/>
              <a:t>our</a:t>
            </a:r>
            <a:r>
              <a:rPr lang="de-DE" sz="1800" dirty="0"/>
              <a:t> </a:t>
            </a:r>
            <a:r>
              <a:rPr lang="de-DE" sz="1800" dirty="0" err="1"/>
              <a:t>environment</a:t>
            </a:r>
            <a:r>
              <a:rPr lang="de-DE" sz="1800" dirty="0"/>
              <a:t> </a:t>
            </a:r>
            <a:r>
              <a:rPr lang="de-DE" sz="1800" dirty="0" err="1"/>
              <a:t>with</a:t>
            </a:r>
            <a:r>
              <a:rPr lang="de-DE" sz="1800" dirty="0"/>
              <a:t>: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r>
              <a:rPr lang="en-US" sz="1800" dirty="0"/>
              <a:t>Ubuntu 22.04.3 LTS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r>
              <a:rPr lang="en-US" sz="1800" dirty="0"/>
              <a:t>Python 3.10.12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r>
              <a:rPr lang="en-US" sz="1800" dirty="0"/>
              <a:t>pip 22.0.2</a:t>
            </a:r>
          </a:p>
          <a:p>
            <a:pPr marL="360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endParaRPr lang="en-US" sz="1800" dirty="0"/>
          </a:p>
          <a:p>
            <a:pPr marL="0" indent="0">
              <a:spcAft>
                <a:spcPts val="900"/>
              </a:spcAft>
              <a:buClr>
                <a:schemeClr val="tx2">
                  <a:lumMod val="75000"/>
                </a:schemeClr>
              </a:buClr>
              <a:buNone/>
            </a:pPr>
            <a:r>
              <a:rPr lang="en-US" sz="1800" dirty="0"/>
              <a:t>To install Hypothesis and </a:t>
            </a:r>
            <a:r>
              <a:rPr lang="en-US" sz="1800" dirty="0" err="1"/>
              <a:t>Pytest</a:t>
            </a:r>
            <a:r>
              <a:rPr lang="en-US" sz="1800" dirty="0"/>
              <a:t> simply run:</a:t>
            </a:r>
          </a:p>
          <a:p>
            <a:pPr marL="72000" indent="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None/>
            </a:pPr>
            <a:r>
              <a:rPr lang="en-US" sz="18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hypothesis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pytest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Clr>
                <a:schemeClr val="tx2">
                  <a:lumMod val="75000"/>
                </a:schemeClr>
              </a:buClr>
              <a:buNone/>
            </a:pPr>
            <a:endParaRPr lang="en-US" sz="18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Use Hypothesis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7132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6B67538A-07A6-41B8-BB30-B472F4B85A1C}"/>
              </a:ext>
            </a:extLst>
          </p:cNvPr>
          <p:cNvSpPr/>
          <p:nvPr/>
        </p:nvSpPr>
        <p:spPr>
          <a:xfrm>
            <a:off x="931272" y="1916113"/>
            <a:ext cx="5800086" cy="25528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575B67A-B26B-47BB-B069-ADD018C36DB5}"/>
              </a:ext>
            </a:extLst>
          </p:cNvPr>
          <p:cNvSpPr/>
          <p:nvPr/>
        </p:nvSpPr>
        <p:spPr>
          <a:xfrm>
            <a:off x="695325" y="2705878"/>
            <a:ext cx="6036033" cy="345232"/>
          </a:xfrm>
          <a:prstGeom prst="rect">
            <a:avLst/>
          </a:prstGeom>
          <a:solidFill>
            <a:srgbClr val="00517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925432"/>
            <a:ext cx="10945813" cy="4167393"/>
          </a:xfrm>
        </p:spPr>
        <p:txBody>
          <a:bodyPr/>
          <a:lstStyle/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8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hypothesis </a:t>
            </a:r>
            <a:r>
              <a:rPr lang="en-US" sz="18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given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8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hypothesis.strategies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@given(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st.integers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8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test_builtin_abs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(x: int) -&gt; </a:t>
            </a:r>
            <a:r>
              <a:rPr lang="en-US" sz="18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abs(x) &gt;= 0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abs(x) == (x </a:t>
            </a:r>
            <a:r>
              <a:rPr lang="en-US" sz="18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x &gt;= 0 </a:t>
            </a:r>
            <a:r>
              <a:rPr lang="en-US" sz="18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-x)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test_builtin_abs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Basic Test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4FC3F3F-01C4-4D60-B8FE-D8177A454D69}"/>
              </a:ext>
            </a:extLst>
          </p:cNvPr>
          <p:cNvSpPr/>
          <p:nvPr/>
        </p:nvSpPr>
        <p:spPr>
          <a:xfrm>
            <a:off x="8287082" y="512763"/>
            <a:ext cx="3354470" cy="1062170"/>
          </a:xfrm>
          <a:prstGeom prst="rect">
            <a:avLst/>
          </a:prstGeom>
          <a:solidFill>
            <a:srgbClr val="005176"/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 anchorCtr="0"/>
          <a:lstStyle/>
          <a:p>
            <a:pPr marL="72000"/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b="1" dirty="0">
                <a:solidFill>
                  <a:schemeClr val="bg1"/>
                </a:solidFill>
              </a:rPr>
              <a:t>given</a:t>
            </a:r>
            <a:r>
              <a:rPr lang="en-US" dirty="0">
                <a:solidFill>
                  <a:schemeClr val="bg1"/>
                </a:solidFill>
              </a:rPr>
              <a:t> decorator is used to specify the inputs to the function you would like to test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0491877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1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6B67538A-07A6-41B8-BB30-B472F4B85A1C}"/>
              </a:ext>
            </a:extLst>
          </p:cNvPr>
          <p:cNvSpPr/>
          <p:nvPr/>
        </p:nvSpPr>
        <p:spPr>
          <a:xfrm>
            <a:off x="931272" y="1916112"/>
            <a:ext cx="9406170" cy="33813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32C87DA-3629-40C0-BDC7-9ECD525B5FB6}"/>
              </a:ext>
            </a:extLst>
          </p:cNvPr>
          <p:cNvSpPr/>
          <p:nvPr/>
        </p:nvSpPr>
        <p:spPr>
          <a:xfrm>
            <a:off x="686305" y="2639060"/>
            <a:ext cx="9651137" cy="220980"/>
          </a:xfrm>
          <a:prstGeom prst="rect">
            <a:avLst/>
          </a:prstGeom>
          <a:solidFill>
            <a:srgbClr val="00517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925432"/>
            <a:ext cx="10945813" cy="4167393"/>
          </a:xfrm>
        </p:spPr>
        <p:txBody>
          <a:bodyPr/>
          <a:lstStyle/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hypothesis.strategies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composite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PI = 3.14159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@composite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custom_input_generator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(draw) -&gt; tuple[float, str]: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decimal = draw(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st.floats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max_value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=PI))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text = draw(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st.text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(alphabet=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st.characters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whitelist_categories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=['Lu']),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min_size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=2,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max_size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=5))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decimal, text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@given(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custom_input_generator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test_custom_input_generator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generated_input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tuple[float, str]) -&gt; None: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decimal, text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generated_input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decimal &lt;= PI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(text) &gt;= 2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(text) &lt;= 5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text.isupper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test_custom_input_generator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Complex</a:t>
            </a:r>
            <a:r>
              <a:rPr lang="de-DE" dirty="0"/>
              <a:t> Input Generation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EEAE786-D168-40EA-9FFF-A3D0351244C8}"/>
              </a:ext>
            </a:extLst>
          </p:cNvPr>
          <p:cNvSpPr/>
          <p:nvPr/>
        </p:nvSpPr>
        <p:spPr>
          <a:xfrm>
            <a:off x="7963218" y="512763"/>
            <a:ext cx="3677920" cy="1538444"/>
          </a:xfrm>
          <a:prstGeom prst="rect">
            <a:avLst/>
          </a:prstGeom>
          <a:solidFill>
            <a:srgbClr val="005176"/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 anchorCtr="0"/>
          <a:lstStyle/>
          <a:p>
            <a:pPr marL="72000"/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b="1" dirty="0">
                <a:solidFill>
                  <a:schemeClr val="bg1"/>
                </a:solidFill>
              </a:rPr>
              <a:t>composite</a:t>
            </a:r>
            <a:r>
              <a:rPr lang="en-US" dirty="0">
                <a:solidFill>
                  <a:schemeClr val="bg1"/>
                </a:solidFill>
              </a:rPr>
              <a:t> decorator is used to combine input test generation methods (search strategies) into a single, more powerful and complex version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308520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1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8AE53C39-EEE1-4888-9AEA-DDE3AA389CEC}"/>
              </a:ext>
            </a:extLst>
          </p:cNvPr>
          <p:cNvSpPr/>
          <p:nvPr/>
        </p:nvSpPr>
        <p:spPr>
          <a:xfrm>
            <a:off x="695325" y="2311139"/>
            <a:ext cx="969879" cy="3274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925432"/>
            <a:ext cx="10945813" cy="4167393"/>
          </a:xfrm>
        </p:spPr>
        <p:txBody>
          <a:bodyPr/>
          <a:lstStyle/>
          <a:p>
            <a:pPr marL="0" indent="0">
              <a:spcAft>
                <a:spcPts val="900"/>
              </a:spcAft>
              <a:buClr>
                <a:schemeClr val="tx2">
                  <a:lumMod val="75000"/>
                </a:schemeClr>
              </a:buClr>
              <a:buNone/>
            </a:pPr>
            <a:r>
              <a:rPr lang="en-US" sz="1800" dirty="0"/>
              <a:t>Integrating Hypothesis with </a:t>
            </a:r>
            <a:r>
              <a:rPr lang="en-US" sz="1800" dirty="0" err="1"/>
              <a:t>Pytest</a:t>
            </a:r>
            <a:r>
              <a:rPr lang="en-US" sz="1800" dirty="0"/>
              <a:t> is extremely easy, simply run:</a:t>
            </a:r>
          </a:p>
          <a:p>
            <a:pPr marL="72000" indent="0">
              <a:spcAft>
                <a:spcPts val="900"/>
              </a:spcAft>
              <a:buClr>
                <a:schemeClr val="tx2">
                  <a:lumMod val="75000"/>
                </a:schemeClr>
              </a:buClr>
              <a:buNone/>
            </a:pPr>
            <a:r>
              <a:rPr lang="en-US" sz="1800" dirty="0" err="1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pytest</a:t>
            </a:r>
            <a:endParaRPr lang="en-US" sz="1800" dirty="0">
              <a:solidFill>
                <a:srgbClr val="619EC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900"/>
              </a:spcAft>
              <a:buClr>
                <a:schemeClr val="tx2">
                  <a:lumMod val="75000"/>
                </a:schemeClr>
              </a:buClr>
              <a:buNone/>
            </a:pPr>
            <a:endParaRPr lang="en-US" sz="1800" dirty="0"/>
          </a:p>
          <a:p>
            <a:pPr marL="0" indent="0">
              <a:spcAft>
                <a:spcPts val="900"/>
              </a:spcAft>
              <a:buClr>
                <a:schemeClr val="tx2">
                  <a:lumMod val="75000"/>
                </a:schemeClr>
              </a:buClr>
              <a:buNone/>
            </a:pPr>
            <a:r>
              <a:rPr lang="en-US" sz="1800" dirty="0"/>
              <a:t>As you would normally do. Either in the correct directory or by explicitly naming the file.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Clr>
                <a:schemeClr val="tx2">
                  <a:lumMod val="75000"/>
                </a:schemeClr>
              </a:buClr>
              <a:buNone/>
            </a:pPr>
            <a:endParaRPr lang="en-US" sz="18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Integration </a:t>
            </a:r>
            <a:r>
              <a:rPr lang="de-DE" dirty="0" err="1"/>
              <a:t>with</a:t>
            </a:r>
            <a:r>
              <a:rPr lang="de-DE" dirty="0"/>
              <a:t> Python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1348788"/>
      </p:ext>
    </p:extLst>
  </p:cSld>
  <p:clrMapOvr>
    <a:masterClrMapping/>
  </p:clrMapOvr>
  <p:transition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6B67538A-07A6-41B8-BB30-B472F4B85A1C}"/>
              </a:ext>
            </a:extLst>
          </p:cNvPr>
          <p:cNvSpPr/>
          <p:nvPr/>
        </p:nvSpPr>
        <p:spPr>
          <a:xfrm>
            <a:off x="931272" y="1916113"/>
            <a:ext cx="8114757" cy="27911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 hidden="1">
            <a:extLst>
              <a:ext uri="{FF2B5EF4-FFF2-40B4-BE49-F238E27FC236}">
                <a16:creationId xmlns:a16="http://schemas.microsoft.com/office/drawing/2014/main" id="{832C87DA-3629-40C0-BDC7-9ECD525B5FB6}"/>
              </a:ext>
            </a:extLst>
          </p:cNvPr>
          <p:cNvSpPr/>
          <p:nvPr/>
        </p:nvSpPr>
        <p:spPr>
          <a:xfrm>
            <a:off x="686305" y="2639060"/>
            <a:ext cx="1282195" cy="220980"/>
          </a:xfrm>
          <a:prstGeom prst="rect">
            <a:avLst/>
          </a:prstGeom>
          <a:solidFill>
            <a:srgbClr val="00517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925432"/>
            <a:ext cx="10945813" cy="4167393"/>
          </a:xfrm>
        </p:spPr>
        <p:txBody>
          <a:bodyPr/>
          <a:lstStyle/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pandas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pd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datetime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date,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timedelta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hypothesis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given, strategies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pandas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DataFrame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calculate_age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(born):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today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date.today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today.year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born.year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 ((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today.month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today.day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&lt; 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born.month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born.day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@given(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st.dates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=date(1920, 1, 1),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max_value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date.today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()))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test_calculate_age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(born: date) -&gt;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age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calculate_age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(born)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age &gt;= 0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age &lt;= 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born.today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().year -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born.year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test_calculate_age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 Data Analysis Script using Hypothesis:</a:t>
            </a:r>
            <a:br>
              <a:rPr lang="en-US" dirty="0"/>
            </a:br>
            <a:r>
              <a:rPr lang="en-US" dirty="0"/>
              <a:t>Calculate the Age of Astronauts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17</a:t>
            </a:fld>
            <a:endParaRPr lang="de-DE" dirty="0"/>
          </a:p>
        </p:txBody>
      </p:sp>
      <p:cxnSp>
        <p:nvCxnSpPr>
          <p:cNvPr id="9" name="Verbinder: gewinkelt 8" hidden="1">
            <a:extLst>
              <a:ext uri="{FF2B5EF4-FFF2-40B4-BE49-F238E27FC236}">
                <a16:creationId xmlns:a16="http://schemas.microsoft.com/office/drawing/2014/main" id="{8A8E0F73-29E1-4866-81BA-1D988587C2F6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 flipV="1">
            <a:off x="1968500" y="1801774"/>
            <a:ext cx="5130552" cy="947776"/>
          </a:xfrm>
          <a:prstGeom prst="bentConnector3">
            <a:avLst>
              <a:gd name="adj1" fmla="val 76734"/>
            </a:avLst>
          </a:prstGeom>
          <a:ln w="38100">
            <a:solidFill>
              <a:srgbClr val="00517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 hidden="1">
            <a:extLst>
              <a:ext uri="{FF2B5EF4-FFF2-40B4-BE49-F238E27FC236}">
                <a16:creationId xmlns:a16="http://schemas.microsoft.com/office/drawing/2014/main" id="{5EEAE786-D168-40EA-9FFF-A3D0351244C8}"/>
              </a:ext>
            </a:extLst>
          </p:cNvPr>
          <p:cNvSpPr/>
          <p:nvPr/>
        </p:nvSpPr>
        <p:spPr>
          <a:xfrm>
            <a:off x="7099052" y="1032552"/>
            <a:ext cx="3677920" cy="1538444"/>
          </a:xfrm>
          <a:prstGeom prst="rect">
            <a:avLst/>
          </a:prstGeom>
          <a:solidFill>
            <a:srgbClr val="005176"/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 anchorCtr="0"/>
          <a:lstStyle/>
          <a:p>
            <a:pPr marL="72000"/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b="1" dirty="0">
                <a:solidFill>
                  <a:schemeClr val="bg1"/>
                </a:solidFill>
              </a:rPr>
              <a:t>composite</a:t>
            </a:r>
            <a:r>
              <a:rPr lang="en-US" dirty="0">
                <a:solidFill>
                  <a:schemeClr val="bg1"/>
                </a:solidFill>
              </a:rPr>
              <a:t> decorator is used to combine input test generation methods (search strategies) into a single, more powerful and complex version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EC1A3DD-4894-4EA5-9711-58F2F0090DA9}"/>
              </a:ext>
            </a:extLst>
          </p:cNvPr>
          <p:cNvSpPr txBox="1"/>
          <p:nvPr/>
        </p:nvSpPr>
        <p:spPr>
          <a:xfrm>
            <a:off x="849591" y="4762966"/>
            <a:ext cx="73290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Source: Stoffers, M., &amp; Schlauch, T. (2021). Astronaut Analysis (2021-03-17) [Data </a:t>
            </a:r>
            <a:r>
              <a:rPr lang="de-DE" sz="900" dirty="0" err="1"/>
              <a:t>set</a:t>
            </a:r>
            <a:r>
              <a:rPr lang="de-DE" sz="900" dirty="0"/>
              <a:t>]. </a:t>
            </a:r>
            <a:r>
              <a:rPr lang="de-DE" sz="900" dirty="0" err="1"/>
              <a:t>Zenodo</a:t>
            </a:r>
            <a:r>
              <a:rPr lang="de-DE" sz="900" dirty="0"/>
              <a:t>. https://doi.org/10.5281/zenodo.5018166</a:t>
            </a:r>
          </a:p>
        </p:txBody>
      </p:sp>
    </p:spTree>
    <p:extLst>
      <p:ext uri="{BB962C8B-B14F-4D97-AF65-F5344CB8AC3E}">
        <p14:creationId xmlns:p14="http://schemas.microsoft.com/office/powerpoint/2010/main" val="1960919045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6B67538A-07A6-41B8-BB30-B472F4B85A1C}"/>
              </a:ext>
            </a:extLst>
          </p:cNvPr>
          <p:cNvSpPr/>
          <p:nvPr/>
        </p:nvSpPr>
        <p:spPr>
          <a:xfrm>
            <a:off x="931272" y="1916113"/>
            <a:ext cx="8053889" cy="3690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 hidden="1">
            <a:extLst>
              <a:ext uri="{FF2B5EF4-FFF2-40B4-BE49-F238E27FC236}">
                <a16:creationId xmlns:a16="http://schemas.microsoft.com/office/drawing/2014/main" id="{832C87DA-3629-40C0-BDC7-9ECD525B5FB6}"/>
              </a:ext>
            </a:extLst>
          </p:cNvPr>
          <p:cNvSpPr/>
          <p:nvPr/>
        </p:nvSpPr>
        <p:spPr>
          <a:xfrm>
            <a:off x="686305" y="2639060"/>
            <a:ext cx="1282195" cy="220980"/>
          </a:xfrm>
          <a:prstGeom prst="rect">
            <a:avLst/>
          </a:prstGeom>
          <a:solidFill>
            <a:srgbClr val="00517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925432"/>
            <a:ext cx="10945813" cy="4167393"/>
          </a:xfrm>
        </p:spPr>
        <p:txBody>
          <a:bodyPr/>
          <a:lstStyle/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prepare_data_set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(df):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rename_columns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(df)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df.set_index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astronaut_id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# Set pandas </a:t>
            </a:r>
            <a:r>
              <a:rPr lang="en-US" sz="12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dtypes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 for columns with date or time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df.dropna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(subset=["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 =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"].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(int)</a:t>
            </a:r>
            <a:endParaRPr lang="en-US" sz="1200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pd.to_timedelta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"], unit="m")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df["birthdate"]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pd.to_datetime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(df["birthdate"])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date_of_death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pd.to_datetime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date_of_death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df.sort_values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("birthdate",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inplace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=True)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# Calculate extra columns from the original data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time_in_space_D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 =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 /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pd.Timedelta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(days=1)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df["alive"] =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date_of_death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"].apply(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is_alive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df["age"] = df["birthdate"].apply(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calculate_age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died_with_age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df.apply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died_with_age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axis=1)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df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[...]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Discovering Issues with the help of Hypothesis:</a:t>
            </a:r>
            <a:br>
              <a:rPr lang="en-US" dirty="0"/>
            </a:br>
            <a:r>
              <a:rPr lang="en-US" dirty="0"/>
              <a:t>Example of an </a:t>
            </a:r>
            <a:r>
              <a:rPr lang="en-US" dirty="0" err="1"/>
              <a:t>OverflowError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18</a:t>
            </a:fld>
            <a:endParaRPr lang="de-DE" dirty="0"/>
          </a:p>
        </p:txBody>
      </p:sp>
      <p:cxnSp>
        <p:nvCxnSpPr>
          <p:cNvPr id="9" name="Verbinder: gewinkelt 8" hidden="1">
            <a:extLst>
              <a:ext uri="{FF2B5EF4-FFF2-40B4-BE49-F238E27FC236}">
                <a16:creationId xmlns:a16="http://schemas.microsoft.com/office/drawing/2014/main" id="{8A8E0F73-29E1-4866-81BA-1D988587C2F6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 flipV="1">
            <a:off x="1968500" y="1801774"/>
            <a:ext cx="5130552" cy="947776"/>
          </a:xfrm>
          <a:prstGeom prst="bentConnector3">
            <a:avLst>
              <a:gd name="adj1" fmla="val 76734"/>
            </a:avLst>
          </a:prstGeom>
          <a:ln w="38100">
            <a:solidFill>
              <a:srgbClr val="00517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 hidden="1">
            <a:extLst>
              <a:ext uri="{FF2B5EF4-FFF2-40B4-BE49-F238E27FC236}">
                <a16:creationId xmlns:a16="http://schemas.microsoft.com/office/drawing/2014/main" id="{5EEAE786-D168-40EA-9FFF-A3D0351244C8}"/>
              </a:ext>
            </a:extLst>
          </p:cNvPr>
          <p:cNvSpPr/>
          <p:nvPr/>
        </p:nvSpPr>
        <p:spPr>
          <a:xfrm>
            <a:off x="7099052" y="1032552"/>
            <a:ext cx="3677920" cy="1538444"/>
          </a:xfrm>
          <a:prstGeom prst="rect">
            <a:avLst/>
          </a:prstGeom>
          <a:solidFill>
            <a:srgbClr val="005176"/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 anchorCtr="0"/>
          <a:lstStyle/>
          <a:p>
            <a:pPr marL="72000"/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b="1" dirty="0">
                <a:solidFill>
                  <a:schemeClr val="bg1"/>
                </a:solidFill>
              </a:rPr>
              <a:t>composite</a:t>
            </a:r>
            <a:r>
              <a:rPr lang="en-US" dirty="0">
                <a:solidFill>
                  <a:schemeClr val="bg1"/>
                </a:solidFill>
              </a:rPr>
              <a:t> decorator is used to combine input test generation methods (search strategies) into a single, more powerful and complex version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EE326A5-1F90-47A5-B646-27750A5F0507}"/>
              </a:ext>
            </a:extLst>
          </p:cNvPr>
          <p:cNvSpPr txBox="1"/>
          <p:nvPr/>
        </p:nvSpPr>
        <p:spPr>
          <a:xfrm>
            <a:off x="849591" y="5664725"/>
            <a:ext cx="73290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Source: Stoffers, M., &amp; Schlauch, T. (2021). Astronaut Analysis (2021-03-17) [Data </a:t>
            </a:r>
            <a:r>
              <a:rPr lang="de-DE" sz="900" dirty="0" err="1"/>
              <a:t>set</a:t>
            </a:r>
            <a:r>
              <a:rPr lang="de-DE" sz="900" dirty="0"/>
              <a:t>]. </a:t>
            </a:r>
            <a:r>
              <a:rPr lang="de-DE" sz="900" dirty="0" err="1"/>
              <a:t>Zenodo</a:t>
            </a:r>
            <a:r>
              <a:rPr lang="de-DE" sz="900" dirty="0"/>
              <a:t>. https://doi.org/10.5281/zenodo.5018166</a:t>
            </a:r>
          </a:p>
        </p:txBody>
      </p:sp>
    </p:spTree>
    <p:extLst>
      <p:ext uri="{BB962C8B-B14F-4D97-AF65-F5344CB8AC3E}">
        <p14:creationId xmlns:p14="http://schemas.microsoft.com/office/powerpoint/2010/main" val="602145539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6B67538A-07A6-41B8-BB30-B472F4B85A1C}"/>
              </a:ext>
            </a:extLst>
          </p:cNvPr>
          <p:cNvSpPr/>
          <p:nvPr/>
        </p:nvSpPr>
        <p:spPr>
          <a:xfrm>
            <a:off x="931272" y="1916112"/>
            <a:ext cx="8667782" cy="33728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 hidden="1">
            <a:extLst>
              <a:ext uri="{FF2B5EF4-FFF2-40B4-BE49-F238E27FC236}">
                <a16:creationId xmlns:a16="http://schemas.microsoft.com/office/drawing/2014/main" id="{832C87DA-3629-40C0-BDC7-9ECD525B5FB6}"/>
              </a:ext>
            </a:extLst>
          </p:cNvPr>
          <p:cNvSpPr/>
          <p:nvPr/>
        </p:nvSpPr>
        <p:spPr>
          <a:xfrm>
            <a:off x="686305" y="2639060"/>
            <a:ext cx="1282195" cy="220980"/>
          </a:xfrm>
          <a:prstGeom prst="rect">
            <a:avLst/>
          </a:prstGeom>
          <a:solidFill>
            <a:srgbClr val="00517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925432"/>
            <a:ext cx="10945813" cy="4167393"/>
          </a:xfrm>
        </p:spPr>
        <p:txBody>
          <a:bodyPr/>
          <a:lstStyle/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st.composite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astronaut_data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(draw):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astronaut = draw(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st.from_regex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r"http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://www\.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wikidata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\.org/entity/Q\d+",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fullmatch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=True))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astronautLabel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draw(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st.from_regex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(r"[A-Z][a-z]+ [A-Z][a-z]+",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fullmatch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=True))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birthdate = draw(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st.dates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=date(1920, 1, 1),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max_value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=date(2030, 12, 31)) 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birthplaceLabel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draw(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st.from_regex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(r"[A-Z][a-z]+",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fullmatch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=True))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sex_or_genderLabel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draw(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st.sampled_from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(["male", "female"]))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draw(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st.integers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=1))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date_of_death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draw(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st.one_of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st.none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st.dates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(birthdate +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timedelta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(days=1),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max_value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=date(2030, 12, 31))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19"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[...]</a:t>
            </a:r>
          </a:p>
          <a:p>
            <a:pPr marL="0" indent="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 startAt="52"/>
            </a:pP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test_prepare_data_set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Discovering Issues with the help of Hypothesis:</a:t>
            </a:r>
            <a:br>
              <a:rPr lang="en-US" dirty="0"/>
            </a:br>
            <a:r>
              <a:rPr lang="en-US" dirty="0"/>
              <a:t>Example of an </a:t>
            </a:r>
            <a:r>
              <a:rPr lang="en-US" dirty="0" err="1"/>
              <a:t>OverflowError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19</a:t>
            </a:fld>
            <a:endParaRPr lang="de-DE" dirty="0"/>
          </a:p>
        </p:txBody>
      </p:sp>
      <p:cxnSp>
        <p:nvCxnSpPr>
          <p:cNvPr id="9" name="Verbinder: gewinkelt 8" hidden="1">
            <a:extLst>
              <a:ext uri="{FF2B5EF4-FFF2-40B4-BE49-F238E27FC236}">
                <a16:creationId xmlns:a16="http://schemas.microsoft.com/office/drawing/2014/main" id="{8A8E0F73-29E1-4866-81BA-1D988587C2F6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 flipV="1">
            <a:off x="1968500" y="1801774"/>
            <a:ext cx="5130552" cy="947776"/>
          </a:xfrm>
          <a:prstGeom prst="bentConnector3">
            <a:avLst>
              <a:gd name="adj1" fmla="val 76734"/>
            </a:avLst>
          </a:prstGeom>
          <a:ln w="38100">
            <a:solidFill>
              <a:srgbClr val="00517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 hidden="1">
            <a:extLst>
              <a:ext uri="{FF2B5EF4-FFF2-40B4-BE49-F238E27FC236}">
                <a16:creationId xmlns:a16="http://schemas.microsoft.com/office/drawing/2014/main" id="{5EEAE786-D168-40EA-9FFF-A3D0351244C8}"/>
              </a:ext>
            </a:extLst>
          </p:cNvPr>
          <p:cNvSpPr/>
          <p:nvPr/>
        </p:nvSpPr>
        <p:spPr>
          <a:xfrm>
            <a:off x="7099052" y="1032552"/>
            <a:ext cx="3677920" cy="1538444"/>
          </a:xfrm>
          <a:prstGeom prst="rect">
            <a:avLst/>
          </a:prstGeom>
          <a:solidFill>
            <a:srgbClr val="005176"/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 anchorCtr="0"/>
          <a:lstStyle/>
          <a:p>
            <a:pPr marL="72000"/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b="1" dirty="0">
                <a:solidFill>
                  <a:schemeClr val="bg1"/>
                </a:solidFill>
              </a:rPr>
              <a:t>composite</a:t>
            </a:r>
            <a:r>
              <a:rPr lang="en-US" dirty="0">
                <a:solidFill>
                  <a:schemeClr val="bg1"/>
                </a:solidFill>
              </a:rPr>
              <a:t> decorator is used to combine input test generation methods (search strategies) into a single, more powerful and complex version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7D2A41A-37C1-4C3A-955F-41BC09AF059C}"/>
              </a:ext>
            </a:extLst>
          </p:cNvPr>
          <p:cNvSpPr txBox="1"/>
          <p:nvPr/>
        </p:nvSpPr>
        <p:spPr>
          <a:xfrm>
            <a:off x="849591" y="5336198"/>
            <a:ext cx="73290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Source: Stoffers, M., &amp; Schlauch, T. (2021). Astronaut Analysis (2021-03-17) [Data </a:t>
            </a:r>
            <a:r>
              <a:rPr lang="de-DE" sz="900" dirty="0" err="1"/>
              <a:t>set</a:t>
            </a:r>
            <a:r>
              <a:rPr lang="de-DE" sz="900" dirty="0"/>
              <a:t>]. </a:t>
            </a:r>
            <a:r>
              <a:rPr lang="de-DE" sz="900" dirty="0" err="1"/>
              <a:t>Zenodo</a:t>
            </a:r>
            <a:r>
              <a:rPr lang="de-DE" sz="900" dirty="0"/>
              <a:t>. https://doi.org/10.5281/zenodo.5018166</a:t>
            </a:r>
          </a:p>
        </p:txBody>
      </p:sp>
    </p:spTree>
    <p:extLst>
      <p:ext uri="{BB962C8B-B14F-4D97-AF65-F5344CB8AC3E}">
        <p14:creationId xmlns:p14="http://schemas.microsoft.com/office/powerpoint/2010/main" val="2016019876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422428-AE71-45FD-858E-76F6973AC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A10AEE-6A90-4BCF-BF21-CFEA46369B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1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9B8462-51CF-47C0-85D2-44BF9365D2A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62E2233-BC02-4692-A2EE-F8906B800895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9ECCAE-D2FD-4D0C-B8DF-DC4CE44A789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7863036"/>
      </p:ext>
    </p:extLst>
  </p:cSld>
  <p:clrMapOvr>
    <a:masterClrMapping/>
  </p:clrMapOvr>
  <p:transition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6B67538A-07A6-41B8-BB30-B472F4B85A1C}"/>
              </a:ext>
            </a:extLst>
          </p:cNvPr>
          <p:cNvSpPr/>
          <p:nvPr/>
        </p:nvSpPr>
        <p:spPr>
          <a:xfrm>
            <a:off x="931272" y="1916113"/>
            <a:ext cx="5609487" cy="18767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 hidden="1">
            <a:extLst>
              <a:ext uri="{FF2B5EF4-FFF2-40B4-BE49-F238E27FC236}">
                <a16:creationId xmlns:a16="http://schemas.microsoft.com/office/drawing/2014/main" id="{832C87DA-3629-40C0-BDC7-9ECD525B5FB6}"/>
              </a:ext>
            </a:extLst>
          </p:cNvPr>
          <p:cNvSpPr/>
          <p:nvPr/>
        </p:nvSpPr>
        <p:spPr>
          <a:xfrm>
            <a:off x="686305" y="2639060"/>
            <a:ext cx="1282195" cy="220980"/>
          </a:xfrm>
          <a:prstGeom prst="rect">
            <a:avLst/>
          </a:prstGeom>
          <a:solidFill>
            <a:srgbClr val="00517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925432"/>
            <a:ext cx="10945813" cy="4167393"/>
          </a:xfrm>
        </p:spPr>
        <p:txBody>
          <a:bodyPr/>
          <a:lstStyle/>
          <a:p>
            <a:pPr marL="306000" indent="-306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Courier New" panose="02070309020205020404" pitchFamily="49" charset="0"/>
              <a:buChar char="&gt;"/>
            </a:pP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OverflowError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Python int too large to convert to C long</a:t>
            </a:r>
          </a:p>
          <a:p>
            <a:pPr marL="306000" indent="-306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Courier New" panose="02070309020205020404" pitchFamily="49" charset="0"/>
              <a:buChar char="&gt;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Falsifying example: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test_prepare_data_set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306000" indent="-306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Courier New" panose="02070309020205020404" pitchFamily="49" charset="0"/>
              <a:buChar char="&gt;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data=[{'astronaut': 'http://www.wikidata.org/entity/Q0',</a:t>
            </a:r>
          </a:p>
          <a:p>
            <a:pPr marL="306000" indent="-306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Courier New" panose="02070309020205020404" pitchFamily="49" charset="0"/>
              <a:buChar char="&gt;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astronautLabel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': 'Aa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</a:p>
          <a:p>
            <a:pPr marL="306000" indent="-306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Courier New" panose="02070309020205020404" pitchFamily="49" charset="0"/>
              <a:buChar char="&gt;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'birthdate': '2000-01-01T00:00:00Z',</a:t>
            </a:r>
          </a:p>
          <a:p>
            <a:pPr marL="306000" indent="-306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Courier New" panose="02070309020205020404" pitchFamily="49" charset="0"/>
              <a:buChar char="&gt;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birthplaceLabel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': 'Aa',</a:t>
            </a:r>
          </a:p>
          <a:p>
            <a:pPr marL="306000" indent="-306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Courier New" panose="02070309020205020404" pitchFamily="49" charset="0"/>
              <a:buChar char="&gt;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sex_or_genderLabel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': 'male',</a:t>
            </a:r>
          </a:p>
          <a:p>
            <a:pPr marL="306000" indent="-306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Courier New" panose="02070309020205020404" pitchFamily="49" charset="0"/>
              <a:buChar char="&gt;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': 18446744073709551616,</a:t>
            </a:r>
          </a:p>
          <a:p>
            <a:pPr marL="306000" indent="-306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Courier New" panose="02070309020205020404" pitchFamily="49" charset="0"/>
              <a:buChar char="&gt;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date_of_death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': '2000-01-02T00:00:00Z'}],</a:t>
            </a:r>
          </a:p>
          <a:p>
            <a:pPr marL="306000" indent="-306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Courier New" panose="02070309020205020404" pitchFamily="49" charset="0"/>
              <a:buChar char="&gt;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Discovering Issues with the help of Hypothesis:</a:t>
            </a:r>
            <a:br>
              <a:rPr lang="en-US" dirty="0"/>
            </a:br>
            <a:r>
              <a:rPr lang="en-US" dirty="0"/>
              <a:t>Example of an </a:t>
            </a:r>
            <a:r>
              <a:rPr lang="en-US" dirty="0" err="1"/>
              <a:t>OverflowError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20</a:t>
            </a:fld>
            <a:endParaRPr lang="de-DE" dirty="0"/>
          </a:p>
        </p:txBody>
      </p:sp>
      <p:cxnSp>
        <p:nvCxnSpPr>
          <p:cNvPr id="9" name="Verbinder: gewinkelt 8" hidden="1">
            <a:extLst>
              <a:ext uri="{FF2B5EF4-FFF2-40B4-BE49-F238E27FC236}">
                <a16:creationId xmlns:a16="http://schemas.microsoft.com/office/drawing/2014/main" id="{8A8E0F73-29E1-4866-81BA-1D988587C2F6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 flipV="1">
            <a:off x="1968500" y="1801774"/>
            <a:ext cx="5130552" cy="947776"/>
          </a:xfrm>
          <a:prstGeom prst="bentConnector3">
            <a:avLst>
              <a:gd name="adj1" fmla="val 76734"/>
            </a:avLst>
          </a:prstGeom>
          <a:ln w="38100">
            <a:solidFill>
              <a:srgbClr val="00517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 hidden="1">
            <a:extLst>
              <a:ext uri="{FF2B5EF4-FFF2-40B4-BE49-F238E27FC236}">
                <a16:creationId xmlns:a16="http://schemas.microsoft.com/office/drawing/2014/main" id="{5EEAE786-D168-40EA-9FFF-A3D0351244C8}"/>
              </a:ext>
            </a:extLst>
          </p:cNvPr>
          <p:cNvSpPr/>
          <p:nvPr/>
        </p:nvSpPr>
        <p:spPr>
          <a:xfrm>
            <a:off x="7099052" y="1032552"/>
            <a:ext cx="3677920" cy="1538444"/>
          </a:xfrm>
          <a:prstGeom prst="rect">
            <a:avLst/>
          </a:prstGeom>
          <a:solidFill>
            <a:srgbClr val="005176"/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 anchorCtr="0"/>
          <a:lstStyle/>
          <a:p>
            <a:pPr marL="72000"/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b="1" dirty="0">
                <a:solidFill>
                  <a:schemeClr val="bg1"/>
                </a:solidFill>
              </a:rPr>
              <a:t>composite</a:t>
            </a:r>
            <a:r>
              <a:rPr lang="en-US" dirty="0">
                <a:solidFill>
                  <a:schemeClr val="bg1"/>
                </a:solidFill>
              </a:rPr>
              <a:t> decorator is used to combine input test generation methods (search strategies) into a single, more powerful and complex version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99805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6B67538A-07A6-41B8-BB30-B472F4B85A1C}"/>
              </a:ext>
            </a:extLst>
          </p:cNvPr>
          <p:cNvSpPr/>
          <p:nvPr/>
        </p:nvSpPr>
        <p:spPr>
          <a:xfrm>
            <a:off x="931272" y="1916113"/>
            <a:ext cx="8053889" cy="3690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D1DF20F-95C5-420A-B205-FABF4143DF80}"/>
              </a:ext>
            </a:extLst>
          </p:cNvPr>
          <p:cNvSpPr/>
          <p:nvPr/>
        </p:nvSpPr>
        <p:spPr>
          <a:xfrm>
            <a:off x="695325" y="3006108"/>
            <a:ext cx="8289836" cy="220980"/>
          </a:xfrm>
          <a:prstGeom prst="rect">
            <a:avLst/>
          </a:prstGeom>
          <a:solidFill>
            <a:srgbClr val="00517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925432"/>
            <a:ext cx="10945813" cy="4167393"/>
          </a:xfrm>
        </p:spPr>
        <p:txBody>
          <a:bodyPr/>
          <a:lstStyle/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prepare_data_set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(df):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rename_columns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(df)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df.set_index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astronaut_id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# Set pandas </a:t>
            </a:r>
            <a:r>
              <a:rPr lang="en-US" sz="12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dtypes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 for columns with date or time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df.dropna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(subset=["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"])</a:t>
            </a:r>
          </a:p>
          <a:p>
            <a:pPr marL="288000" indent="-288000">
              <a:spcAft>
                <a:spcPts val="0"/>
              </a:spcAft>
              <a:buClr>
                <a:schemeClr val="bg1"/>
              </a:buClr>
              <a:buSzPct val="70000"/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df["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"] = df["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"].</a:t>
            </a:r>
            <a:r>
              <a:rPr lang="en-US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astype</a:t>
            </a:r>
            <a:r>
              <a:rPr lang="en-US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(int) </a:t>
            </a:r>
            <a:r>
              <a:rPr lang="en-US" sz="12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This line caused the error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pd.to_timedelta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"], unit="m")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df["birthdate"]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pd.to_datetime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(df["birthdate"])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date_of_death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pd.to_datetime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date_of_death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df.sort_values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("birthdate",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inplace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=True)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# Calculate extra columns from the original data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time_in_space_D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 =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time_in_space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 /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pd.Timedelta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(days=1)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df["alive"] =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date_of_death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"].apply(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is_alive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df["age"] = df["birthdate"].apply(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calculate_age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df["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died_with_age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"]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df.apply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died_with_age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axis=1)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>
                <a:solidFill>
                  <a:srgbClr val="619E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df</a:t>
            </a:r>
          </a:p>
          <a:p>
            <a:pPr marL="288000" indent="-28800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Font typeface="+mj-lt"/>
              <a:buAutoNum type="arabicPeriod"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Clr>
                <a:schemeClr val="tx2">
                  <a:lumMod val="75000"/>
                </a:schemeClr>
              </a:buClr>
              <a:buSzPct val="70000"/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[...]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Discovering Issues with the help of Hypothesis:</a:t>
            </a:r>
            <a:br>
              <a:rPr lang="en-US" dirty="0"/>
            </a:br>
            <a:r>
              <a:rPr lang="en-US" dirty="0"/>
              <a:t>Example of an </a:t>
            </a:r>
            <a:r>
              <a:rPr lang="en-US" dirty="0" err="1"/>
              <a:t>OverflowError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21</a:t>
            </a:fld>
            <a:endParaRPr lang="de-DE" dirty="0"/>
          </a:p>
        </p:txBody>
      </p:sp>
      <p:cxnSp>
        <p:nvCxnSpPr>
          <p:cNvPr id="9" name="Verbinder: gewinkelt 8" hidden="1">
            <a:extLst>
              <a:ext uri="{FF2B5EF4-FFF2-40B4-BE49-F238E27FC236}">
                <a16:creationId xmlns:a16="http://schemas.microsoft.com/office/drawing/2014/main" id="{8A8E0F73-29E1-4866-81BA-1D988587C2F6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1968500" y="1801774"/>
            <a:ext cx="5130552" cy="947776"/>
          </a:xfrm>
          <a:prstGeom prst="bentConnector3">
            <a:avLst>
              <a:gd name="adj1" fmla="val 76734"/>
            </a:avLst>
          </a:prstGeom>
          <a:ln w="38100">
            <a:solidFill>
              <a:srgbClr val="00517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 hidden="1">
            <a:extLst>
              <a:ext uri="{FF2B5EF4-FFF2-40B4-BE49-F238E27FC236}">
                <a16:creationId xmlns:a16="http://schemas.microsoft.com/office/drawing/2014/main" id="{5EEAE786-D168-40EA-9FFF-A3D0351244C8}"/>
              </a:ext>
            </a:extLst>
          </p:cNvPr>
          <p:cNvSpPr/>
          <p:nvPr/>
        </p:nvSpPr>
        <p:spPr>
          <a:xfrm>
            <a:off x="7099052" y="1032552"/>
            <a:ext cx="3677920" cy="1538444"/>
          </a:xfrm>
          <a:prstGeom prst="rect">
            <a:avLst/>
          </a:prstGeom>
          <a:solidFill>
            <a:srgbClr val="005176"/>
          </a:solidFill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 anchorCtr="0"/>
          <a:lstStyle/>
          <a:p>
            <a:pPr marL="72000"/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b="1" dirty="0">
                <a:solidFill>
                  <a:schemeClr val="bg1"/>
                </a:solidFill>
              </a:rPr>
              <a:t>composite</a:t>
            </a:r>
            <a:r>
              <a:rPr lang="en-US" dirty="0">
                <a:solidFill>
                  <a:schemeClr val="bg1"/>
                </a:solidFill>
              </a:rPr>
              <a:t> decorator is used to combine input test generation methods (search strategies) into a single, more powerful and complex version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919EA4F-787F-41EB-AB8A-DBCC030AF138}"/>
              </a:ext>
            </a:extLst>
          </p:cNvPr>
          <p:cNvSpPr txBox="1"/>
          <p:nvPr/>
        </p:nvSpPr>
        <p:spPr>
          <a:xfrm>
            <a:off x="849591" y="5660511"/>
            <a:ext cx="73290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Source: Stoffers, M., &amp; Schlauch, T. (2021). Astronaut Analysis (2021-03-17) [Data </a:t>
            </a:r>
            <a:r>
              <a:rPr lang="de-DE" sz="900" dirty="0" err="1"/>
              <a:t>set</a:t>
            </a:r>
            <a:r>
              <a:rPr lang="de-DE" sz="900" dirty="0"/>
              <a:t>]. </a:t>
            </a:r>
            <a:r>
              <a:rPr lang="de-DE" sz="900" dirty="0" err="1"/>
              <a:t>Zenodo</a:t>
            </a:r>
            <a:r>
              <a:rPr lang="de-DE" sz="900" dirty="0"/>
              <a:t>. https://doi.org/10.5281/zenodo.5018166</a:t>
            </a:r>
          </a:p>
        </p:txBody>
      </p:sp>
    </p:spTree>
    <p:extLst>
      <p:ext uri="{BB962C8B-B14F-4D97-AF65-F5344CB8AC3E}">
        <p14:creationId xmlns:p14="http://schemas.microsoft.com/office/powerpoint/2010/main" val="1724076611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422428-AE71-45FD-858E-76F6973AC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Personal </a:t>
            </a:r>
            <a:r>
              <a:rPr lang="de-DE" dirty="0" err="1"/>
              <a:t>Reflection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A10AEE-6A90-4BCF-BF21-CFEA46369B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9B8462-51CF-47C0-85D2-44BF9365D2A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62E2233-BC02-4692-A2EE-F8906B800895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9ECCAE-D2FD-4D0C-B8DF-DC4CE44A789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4779813"/>
      </p:ext>
    </p:extLst>
  </p:cSld>
  <p:clrMapOvr>
    <a:masterClrMapping/>
  </p:clrMapOvr>
  <p:transition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Property-Based Testing at the German Aerospace Center (DLR)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23</a:t>
            </a:fld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3706CAB-252F-4261-BB12-5925FACDE4CA}"/>
              </a:ext>
            </a:extLst>
          </p:cNvPr>
          <p:cNvGrpSpPr/>
          <p:nvPr/>
        </p:nvGrpSpPr>
        <p:grpSpPr>
          <a:xfrm>
            <a:off x="695325" y="1918439"/>
            <a:ext cx="3103384" cy="1636758"/>
            <a:chOff x="686305" y="1912501"/>
            <a:chExt cx="3103384" cy="1636758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37CE1DAC-C2B1-48CA-AE2D-DEEDE8A76A95}"/>
                </a:ext>
              </a:extLst>
            </p:cNvPr>
            <p:cNvSpPr/>
            <p:nvPr/>
          </p:nvSpPr>
          <p:spPr>
            <a:xfrm>
              <a:off x="1089689" y="2265135"/>
              <a:ext cx="2700000" cy="1284124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de-DE" dirty="0" err="1">
                  <a:solidFill>
                    <a:schemeClr val="tx1"/>
                  </a:solidFill>
                </a:rPr>
                <a:t>Likely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to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be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of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interest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for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the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data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science</a:t>
              </a:r>
              <a:r>
                <a:rPr lang="de-DE" dirty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researchers</a:t>
              </a:r>
              <a:r>
                <a:rPr lang="de-DE" dirty="0">
                  <a:solidFill>
                    <a:schemeClr val="tx1"/>
                  </a:solidFill>
                </a:rPr>
                <a:t> at DLR</a:t>
              </a: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D465F178-E187-4367-B698-7F176C554D2C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 err="1"/>
                <a:t>Relevance</a:t>
              </a:r>
              <a:endParaRPr lang="de-DE" b="1" dirty="0"/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09135E5-73C4-4925-BA38-B136D2D2A413}"/>
              </a:ext>
            </a:extLst>
          </p:cNvPr>
          <p:cNvGrpSpPr/>
          <p:nvPr/>
        </p:nvGrpSpPr>
        <p:grpSpPr>
          <a:xfrm>
            <a:off x="4754215" y="1916113"/>
            <a:ext cx="3103384" cy="1633146"/>
            <a:chOff x="686305" y="1912501"/>
            <a:chExt cx="3103384" cy="1633146"/>
          </a:xfrm>
        </p:grpSpPr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CC86CC2E-CB9D-466A-B79F-91784F705CE2}"/>
                </a:ext>
              </a:extLst>
            </p:cNvPr>
            <p:cNvSpPr/>
            <p:nvPr/>
          </p:nvSpPr>
          <p:spPr>
            <a:xfrm>
              <a:off x="1089689" y="2265135"/>
              <a:ext cx="2700000" cy="1280512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Uses wide input ranges to approximate formal verification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40AC81F-2102-4BBA-8B40-8C8095D3E8C7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Formal </a:t>
              </a:r>
              <a:r>
                <a:rPr lang="de-DE" b="1" dirty="0" err="1"/>
                <a:t>Verification</a:t>
              </a:r>
              <a:endParaRPr lang="de-DE" b="1" dirty="0"/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783D16D-263A-481A-83FC-C4AFCF5CC936}"/>
              </a:ext>
            </a:extLst>
          </p:cNvPr>
          <p:cNvGrpSpPr/>
          <p:nvPr/>
        </p:nvGrpSpPr>
        <p:grpSpPr>
          <a:xfrm>
            <a:off x="2724770" y="4123871"/>
            <a:ext cx="3103384" cy="1633146"/>
            <a:chOff x="686305" y="1912501"/>
            <a:chExt cx="3103384" cy="1633146"/>
          </a:xfrm>
        </p:grpSpPr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B2862B16-49FD-4BBC-AFEA-986D0AA0ECA8}"/>
                </a:ext>
              </a:extLst>
            </p:cNvPr>
            <p:cNvSpPr/>
            <p:nvPr/>
          </p:nvSpPr>
          <p:spPr>
            <a:xfrm>
              <a:off x="1089689" y="2265135"/>
              <a:ext cx="2700000" cy="1280512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Easier compared to traditional unit testing methods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7E8FD328-EB94-45ED-879E-AA944B74B8B0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 err="1"/>
                <a:t>Simplicity</a:t>
              </a:r>
              <a:endParaRPr lang="de-D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344790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the Scope of German Aerospace Center (DLR)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24</a:t>
            </a:fld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3706CAB-252F-4261-BB12-5925FACDE4CA}"/>
              </a:ext>
            </a:extLst>
          </p:cNvPr>
          <p:cNvGrpSpPr/>
          <p:nvPr/>
        </p:nvGrpSpPr>
        <p:grpSpPr>
          <a:xfrm>
            <a:off x="695325" y="1918439"/>
            <a:ext cx="3103384" cy="1636758"/>
            <a:chOff x="686305" y="1912501"/>
            <a:chExt cx="3103384" cy="1636758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37CE1DAC-C2B1-48CA-AE2D-DEEDE8A76A95}"/>
                </a:ext>
              </a:extLst>
            </p:cNvPr>
            <p:cNvSpPr/>
            <p:nvPr/>
          </p:nvSpPr>
          <p:spPr>
            <a:xfrm>
              <a:off x="1089689" y="2265135"/>
              <a:ext cx="2700000" cy="1284124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Increases adaptability and scope in software testing practices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D465F178-E187-4367-B698-7F176C554D2C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 err="1"/>
                <a:t>Testing</a:t>
              </a:r>
              <a:r>
                <a:rPr lang="de-DE" b="1" dirty="0"/>
                <a:t> </a:t>
              </a:r>
              <a:r>
                <a:rPr lang="de-DE" b="1" dirty="0" err="1"/>
                <a:t>Flexibility</a:t>
              </a:r>
              <a:endParaRPr lang="de-DE" b="1" dirty="0"/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09135E5-73C4-4925-BA38-B136D2D2A413}"/>
              </a:ext>
            </a:extLst>
          </p:cNvPr>
          <p:cNvGrpSpPr/>
          <p:nvPr/>
        </p:nvGrpSpPr>
        <p:grpSpPr>
          <a:xfrm>
            <a:off x="4754215" y="1916113"/>
            <a:ext cx="3103384" cy="1633146"/>
            <a:chOff x="686305" y="1912501"/>
            <a:chExt cx="3103384" cy="1633146"/>
          </a:xfrm>
        </p:grpSpPr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CC86CC2E-CB9D-466A-B79F-91784F705CE2}"/>
                </a:ext>
              </a:extLst>
            </p:cNvPr>
            <p:cNvSpPr/>
            <p:nvPr/>
          </p:nvSpPr>
          <p:spPr>
            <a:xfrm>
              <a:off x="1089689" y="2265135"/>
              <a:ext cx="2700000" cy="1280512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Improves efficiency through the reusability of test cases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40AC81F-2102-4BBA-8B40-8C8095D3E8C7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 err="1"/>
                <a:t>Reusability</a:t>
              </a:r>
              <a:endParaRPr lang="de-DE" b="1" dirty="0"/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783D16D-263A-481A-83FC-C4AFCF5CC936}"/>
              </a:ext>
            </a:extLst>
          </p:cNvPr>
          <p:cNvGrpSpPr/>
          <p:nvPr/>
        </p:nvGrpSpPr>
        <p:grpSpPr>
          <a:xfrm>
            <a:off x="2724770" y="4123871"/>
            <a:ext cx="3103384" cy="1633146"/>
            <a:chOff x="686305" y="1912501"/>
            <a:chExt cx="3103384" cy="1633146"/>
          </a:xfrm>
        </p:grpSpPr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B2862B16-49FD-4BBC-AFEA-986D0AA0ECA8}"/>
                </a:ext>
              </a:extLst>
            </p:cNvPr>
            <p:cNvSpPr/>
            <p:nvPr/>
          </p:nvSpPr>
          <p:spPr>
            <a:xfrm>
              <a:off x="1089689" y="2265135"/>
              <a:ext cx="2700000" cy="1280512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Supportive method rather than replacement for unit testing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7E8FD328-EB94-45ED-879E-AA944B74B8B0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 err="1"/>
                <a:t>Complements</a:t>
              </a:r>
              <a:r>
                <a:rPr lang="de-DE" b="1" dirty="0"/>
                <a:t> Unit </a:t>
              </a:r>
              <a:r>
                <a:rPr lang="de-DE" b="1" dirty="0" err="1"/>
                <a:t>Testing</a:t>
              </a:r>
              <a:endParaRPr lang="de-D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847695493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422428-AE71-45FD-858E-76F6973AC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Questions and </a:t>
            </a:r>
            <a:r>
              <a:rPr lang="de-DE" dirty="0" err="1"/>
              <a:t>Answers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A10AEE-6A90-4BCF-BF21-CFEA46369B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?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9B8462-51CF-47C0-85D2-44BF9365D2A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62E2233-BC02-4692-A2EE-F8906B800895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9ECCAE-D2FD-4D0C-B8DF-DC4CE44A789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25587461"/>
      </p:ext>
    </p:extLst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Evolving Data Analysis Landscape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3</a:t>
            </a:fld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3706CAB-252F-4261-BB12-5925FACDE4CA}"/>
              </a:ext>
            </a:extLst>
          </p:cNvPr>
          <p:cNvGrpSpPr/>
          <p:nvPr/>
        </p:nvGrpSpPr>
        <p:grpSpPr>
          <a:xfrm>
            <a:off x="695325" y="1918439"/>
            <a:ext cx="3103384" cy="1636758"/>
            <a:chOff x="686305" y="1912501"/>
            <a:chExt cx="3103384" cy="1636758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37CE1DAC-C2B1-48CA-AE2D-DEEDE8A76A95}"/>
                </a:ext>
              </a:extLst>
            </p:cNvPr>
            <p:cNvSpPr/>
            <p:nvPr/>
          </p:nvSpPr>
          <p:spPr>
            <a:xfrm>
              <a:off x="1089689" y="2265135"/>
              <a:ext cx="2700000" cy="1284124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Rapid increase in complexity and volume of datasets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D465F178-E187-4367-B698-7F176C554D2C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 err="1"/>
                <a:t>Exponential</a:t>
              </a:r>
              <a:r>
                <a:rPr lang="de-DE" b="1" dirty="0"/>
                <a:t> Data Growth</a:t>
              </a:r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09135E5-73C4-4925-BA38-B136D2D2A413}"/>
              </a:ext>
            </a:extLst>
          </p:cNvPr>
          <p:cNvGrpSpPr/>
          <p:nvPr/>
        </p:nvGrpSpPr>
        <p:grpSpPr>
          <a:xfrm>
            <a:off x="4754215" y="1916113"/>
            <a:ext cx="3103384" cy="1633146"/>
            <a:chOff x="686305" y="1912501"/>
            <a:chExt cx="3103384" cy="1633146"/>
          </a:xfrm>
        </p:grpSpPr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CC86CC2E-CB9D-466A-B79F-91784F705CE2}"/>
                </a:ext>
              </a:extLst>
            </p:cNvPr>
            <p:cNvSpPr/>
            <p:nvPr/>
          </p:nvSpPr>
          <p:spPr>
            <a:xfrm>
              <a:off x="1089689" y="2265135"/>
              <a:ext cx="2700000" cy="1280512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Requires robust test methods to ensure accuracy and reliability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40AC81F-2102-4BBA-8B40-8C8095D3E8C7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Need </a:t>
              </a:r>
              <a:r>
                <a:rPr lang="de-DE" b="1" dirty="0" err="1"/>
                <a:t>for</a:t>
              </a:r>
              <a:br>
                <a:rPr lang="de-DE" b="1" dirty="0"/>
              </a:br>
              <a:r>
                <a:rPr lang="de-DE" b="1" dirty="0"/>
                <a:t>Robust </a:t>
              </a:r>
              <a:r>
                <a:rPr lang="de-DE" b="1" dirty="0" err="1"/>
                <a:t>Testing</a:t>
              </a:r>
              <a:endParaRPr lang="de-DE" b="1" dirty="0"/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783D16D-263A-481A-83FC-C4AFCF5CC936}"/>
              </a:ext>
            </a:extLst>
          </p:cNvPr>
          <p:cNvGrpSpPr/>
          <p:nvPr/>
        </p:nvGrpSpPr>
        <p:grpSpPr>
          <a:xfrm>
            <a:off x="2724770" y="4123871"/>
            <a:ext cx="3103384" cy="1633146"/>
            <a:chOff x="686305" y="1912501"/>
            <a:chExt cx="3103384" cy="1633146"/>
          </a:xfrm>
        </p:grpSpPr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B2862B16-49FD-4BBC-AFEA-986D0AA0ECA8}"/>
                </a:ext>
              </a:extLst>
            </p:cNvPr>
            <p:cNvSpPr/>
            <p:nvPr/>
          </p:nvSpPr>
          <p:spPr>
            <a:xfrm>
              <a:off x="1089689" y="2265135"/>
              <a:ext cx="2700000" cy="1280512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Shortcomings of case-based testing for dynamic datasets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7E8FD328-EB94-45ED-879E-AA944B74B8B0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Traditional </a:t>
              </a:r>
              <a:r>
                <a:rPr lang="de-DE" b="1" dirty="0" err="1"/>
                <a:t>Testing</a:t>
              </a:r>
              <a:r>
                <a:rPr lang="de-DE" b="1" dirty="0"/>
                <a:t> Limits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2DC9F040-0C94-4BE4-9465-E3FD0C477A7A}"/>
              </a:ext>
            </a:extLst>
          </p:cNvPr>
          <p:cNvGrpSpPr/>
          <p:nvPr/>
        </p:nvGrpSpPr>
        <p:grpSpPr>
          <a:xfrm>
            <a:off x="6783660" y="4123871"/>
            <a:ext cx="3103384" cy="1633144"/>
            <a:chOff x="686305" y="1912501"/>
            <a:chExt cx="3103384" cy="163314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383593EC-D7E6-469F-8B6F-CA2276462F95}"/>
                </a:ext>
              </a:extLst>
            </p:cNvPr>
            <p:cNvSpPr/>
            <p:nvPr/>
          </p:nvSpPr>
          <p:spPr>
            <a:xfrm>
              <a:off x="1089689" y="2265135"/>
              <a:ext cx="2700000" cy="1280510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Challenges due to the immense scope and variety of data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D02850F4-AF12-45CA-A313-39ECA4F1A110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Aerospace Research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4782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422428-AE71-45FD-858E-76F6973AC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 and </a:t>
            </a:r>
            <a:r>
              <a:rPr lang="de-DE" dirty="0" err="1"/>
              <a:t>methodology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A10AEE-6A90-4BCF-BF21-CFEA46369B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2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9B8462-51CF-47C0-85D2-44BF9365D2A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62E2233-BC02-4692-A2EE-F8906B800895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9ECCAE-D2FD-4D0C-B8DF-DC4CE44A789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6207085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</a:t>
            </a:r>
            <a:br>
              <a:rPr lang="en-US" dirty="0"/>
            </a:br>
            <a:r>
              <a:rPr lang="en-US" dirty="0"/>
              <a:t>Data Analysis at the German Aerospace Center (DLR)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5</a:t>
            </a:fld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3706CAB-252F-4261-BB12-5925FACDE4CA}"/>
              </a:ext>
            </a:extLst>
          </p:cNvPr>
          <p:cNvGrpSpPr/>
          <p:nvPr/>
        </p:nvGrpSpPr>
        <p:grpSpPr>
          <a:xfrm>
            <a:off x="695325" y="1918439"/>
            <a:ext cx="3103384" cy="1636758"/>
            <a:chOff x="686305" y="1912501"/>
            <a:chExt cx="3103384" cy="1636758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37CE1DAC-C2B1-48CA-AE2D-DEEDE8A76A95}"/>
                </a:ext>
              </a:extLst>
            </p:cNvPr>
            <p:cNvSpPr/>
            <p:nvPr/>
          </p:nvSpPr>
          <p:spPr>
            <a:xfrm>
              <a:off x="1089689" y="2265135"/>
              <a:ext cx="2700000" cy="1284124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Crucial for DLR's research accuracy and success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D465F178-E187-4367-B698-7F176C554D2C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 err="1"/>
                <a:t>Reliability</a:t>
              </a:r>
              <a:br>
                <a:rPr lang="de-DE" b="1" dirty="0"/>
              </a:br>
              <a:r>
                <a:rPr lang="de-DE" b="1" dirty="0"/>
                <a:t>Focus</a:t>
              </a:r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09135E5-73C4-4925-BA38-B136D2D2A413}"/>
              </a:ext>
            </a:extLst>
          </p:cNvPr>
          <p:cNvGrpSpPr/>
          <p:nvPr/>
        </p:nvGrpSpPr>
        <p:grpSpPr>
          <a:xfrm>
            <a:off x="4754215" y="1916113"/>
            <a:ext cx="3103384" cy="1633146"/>
            <a:chOff x="686305" y="1912501"/>
            <a:chExt cx="3103384" cy="1633146"/>
          </a:xfrm>
        </p:grpSpPr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CC86CC2E-CB9D-466A-B79F-91784F705CE2}"/>
                </a:ext>
              </a:extLst>
            </p:cNvPr>
            <p:cNvSpPr/>
            <p:nvPr/>
          </p:nvSpPr>
          <p:spPr>
            <a:xfrm>
              <a:off x="1089689" y="2265135"/>
              <a:ext cx="2700000" cy="1280512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Usage of Python, Pandas and Matplotlib for complex tasks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40AC81F-2102-4BBA-8B40-8C8095D3E8C7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Python and Libraries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783D16D-263A-481A-83FC-C4AFCF5CC936}"/>
              </a:ext>
            </a:extLst>
          </p:cNvPr>
          <p:cNvGrpSpPr/>
          <p:nvPr/>
        </p:nvGrpSpPr>
        <p:grpSpPr>
          <a:xfrm>
            <a:off x="2724770" y="4123871"/>
            <a:ext cx="3103384" cy="1633146"/>
            <a:chOff x="686305" y="1912501"/>
            <a:chExt cx="3103384" cy="1633146"/>
          </a:xfrm>
        </p:grpSpPr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B2862B16-49FD-4BBC-AFEA-986D0AA0ECA8}"/>
                </a:ext>
              </a:extLst>
            </p:cNvPr>
            <p:cNvSpPr/>
            <p:nvPr/>
          </p:nvSpPr>
          <p:spPr>
            <a:xfrm>
              <a:off x="1089689" y="2265135"/>
              <a:ext cx="2700000" cy="1280512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Wide array of data from satellite imagery to flight dynamics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7E8FD328-EB94-45ED-879E-AA944B74B8B0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Diverse Data Range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0440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Methodology:</a:t>
            </a:r>
            <a:br>
              <a:rPr lang="en-US" dirty="0"/>
            </a:br>
            <a:r>
              <a:rPr lang="en-US" dirty="0"/>
              <a:t>Literature Study and Prototyping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6</a:t>
            </a:fld>
            <a:endParaRPr lang="de-DE" dirty="0"/>
          </a:p>
        </p:txBody>
      </p:sp>
      <p:graphicFrame>
        <p:nvGraphicFramePr>
          <p:cNvPr id="15" name="Inhaltsplatzhalter 5">
            <a:extLst>
              <a:ext uri="{FF2B5EF4-FFF2-40B4-BE49-F238E27FC236}">
                <a16:creationId xmlns:a16="http://schemas.microsoft.com/office/drawing/2014/main" id="{65629240-39A7-45CD-8478-F77FE9A7022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63931056"/>
              </p:ext>
            </p:extLst>
          </p:nvPr>
        </p:nvGraphicFramePr>
        <p:xfrm>
          <a:off x="695324" y="1925637"/>
          <a:ext cx="10945814" cy="38294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907">
                  <a:extLst>
                    <a:ext uri="{9D8B030D-6E8A-4147-A177-3AD203B41FA5}">
                      <a16:colId xmlns:a16="http://schemas.microsoft.com/office/drawing/2014/main" val="2461677752"/>
                    </a:ext>
                  </a:extLst>
                </a:gridCol>
                <a:gridCol w="5472907">
                  <a:extLst>
                    <a:ext uri="{9D8B030D-6E8A-4147-A177-3AD203B41FA5}">
                      <a16:colId xmlns:a16="http://schemas.microsoft.com/office/drawing/2014/main" val="2440265833"/>
                    </a:ext>
                  </a:extLst>
                </a:gridCol>
              </a:tblGrid>
              <a:tr h="620353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</a:rPr>
                        <a:t>Literature</a:t>
                      </a:r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 Study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17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</a:rPr>
                        <a:t>Prototyping</a:t>
                      </a:r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1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1885348"/>
                  </a:ext>
                </a:extLst>
              </a:tr>
              <a:tr h="3209096">
                <a:tc>
                  <a:txBody>
                    <a:bodyPr/>
                    <a:lstStyle/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Research concept: Exploring property-based testing principles</a:t>
                      </a:r>
                    </a:p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Focus on primary literature: Selection of highly cited sources, such as from the ACM database</a:t>
                      </a:r>
                    </a:p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Inclusion of secondary literature: Expansion of research to include additional relevant studies</a:t>
                      </a:r>
                      <a:endParaRPr lang="de-DE" dirty="0"/>
                    </a:p>
                  </a:txBody>
                  <a:tcPr>
                    <a:lnL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Development of a tutorial: Simple guide for Hypothesis for Python</a:t>
                      </a:r>
                    </a:p>
                    <a:p>
                      <a:pPr marL="360000" indent="-285750">
                        <a:spcBef>
                          <a:spcPts val="0"/>
                        </a:spcBef>
                        <a:buClr>
                          <a:schemeClr val="tx2">
                            <a:lumMod val="75000"/>
                          </a:schemeClr>
                        </a:buClr>
                        <a:buFont typeface="Arial" panose="020B0604020202020204" pitchFamily="34" charset="0"/>
                        <a:buChar char="&gt;"/>
                      </a:pPr>
                      <a:r>
                        <a:rPr lang="en-US" dirty="0"/>
                        <a:t>Case study on astronaut data: Property-based testing in a practical scenario</a:t>
                      </a:r>
                      <a:endParaRPr lang="de-DE" dirty="0"/>
                    </a:p>
                  </a:txBody>
                  <a:tcPr>
                    <a:lnL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20436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5928310"/>
      </p:ext>
    </p:extLst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422428-AE71-45FD-858E-76F6973AC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Literature</a:t>
            </a:r>
            <a:r>
              <a:rPr lang="de-DE" dirty="0"/>
              <a:t> Study OF PROPERTY-BASED TESTING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A10AEE-6A90-4BCF-BF21-CFEA46369B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3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9B8462-51CF-47C0-85D2-44BF9365D2A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62E2233-BC02-4692-A2EE-F8906B800895}" type="datetime1">
              <a:rPr lang="de-DE" smtClean="0"/>
              <a:pPr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9ECCAE-D2FD-4D0C-B8DF-DC4CE44A789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7AD5DD18-8A1E-4FB7-9F2C-21520DF3A7ED}"/>
              </a:ext>
            </a:extLst>
          </p:cNvPr>
          <p:cNvSpPr/>
          <p:nvPr/>
        </p:nvSpPr>
        <p:spPr>
          <a:xfrm>
            <a:off x="-11641138" y="3475028"/>
            <a:ext cx="11641138" cy="1080000"/>
          </a:xfrm>
          <a:prstGeom prst="rightArrow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5650903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History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en-GB" dirty="0"/>
              <a:t>Property-Based</a:t>
            </a:r>
            <a:r>
              <a:rPr lang="de-DE" dirty="0"/>
              <a:t> </a:t>
            </a:r>
            <a:r>
              <a:rPr lang="de-DE" dirty="0" err="1"/>
              <a:t>Testing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92A1B885-D6D1-4A96-8B52-E8CAF8E349B9}"/>
              </a:ext>
            </a:extLst>
          </p:cNvPr>
          <p:cNvSpPr/>
          <p:nvPr/>
        </p:nvSpPr>
        <p:spPr>
          <a:xfrm>
            <a:off x="0" y="3475028"/>
            <a:ext cx="11641138" cy="1080000"/>
          </a:xfrm>
          <a:prstGeom prst="rightArrow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00A614DF-A427-4923-B3E3-ACEC8A27605C}"/>
              </a:ext>
            </a:extLst>
          </p:cNvPr>
          <p:cNvCxnSpPr>
            <a:cxnSpLocks/>
          </p:cNvCxnSpPr>
          <p:nvPr/>
        </p:nvCxnSpPr>
        <p:spPr>
          <a:xfrm flipV="1">
            <a:off x="798713" y="2103120"/>
            <a:ext cx="0" cy="1911908"/>
          </a:xfrm>
          <a:prstGeom prst="straightConnector1">
            <a:avLst/>
          </a:prstGeom>
          <a:ln w="38100"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DAAF4F14-87B8-45E2-BD91-0DBB76A066F2}"/>
              </a:ext>
            </a:extLst>
          </p:cNvPr>
          <p:cNvSpPr txBox="1"/>
          <p:nvPr/>
        </p:nvSpPr>
        <p:spPr>
          <a:xfrm>
            <a:off x="798713" y="1916113"/>
            <a:ext cx="38443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/>
            <a:r>
              <a:rPr lang="de-DE" b="1" dirty="0">
                <a:solidFill>
                  <a:schemeClr val="tx2">
                    <a:lumMod val="75000"/>
                  </a:schemeClr>
                </a:solidFill>
              </a:rPr>
              <a:t>Late 1990</a:t>
            </a:r>
          </a:p>
          <a:p>
            <a:pPr marL="288000" indent="-180000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r>
              <a:rPr lang="de-DE" dirty="0"/>
              <a:t>Research </a:t>
            </a:r>
            <a:r>
              <a:rPr lang="de-DE" dirty="0" err="1"/>
              <a:t>started</a:t>
            </a:r>
            <a:endParaRPr lang="de-DE" dirty="0"/>
          </a:p>
          <a:p>
            <a:pPr marL="288000" indent="-180000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r>
              <a:rPr lang="de-DE" dirty="0" err="1"/>
              <a:t>Automative</a:t>
            </a:r>
            <a:r>
              <a:rPr lang="de-DE" dirty="0"/>
              <a:t>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generation</a:t>
            </a:r>
            <a:endParaRPr lang="de-DE" dirty="0"/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D4E74986-3E75-4A99-B8D7-3B3BA62E6891}"/>
              </a:ext>
            </a:extLst>
          </p:cNvPr>
          <p:cNvCxnSpPr>
            <a:cxnSpLocks/>
          </p:cNvCxnSpPr>
          <p:nvPr/>
        </p:nvCxnSpPr>
        <p:spPr>
          <a:xfrm flipV="1">
            <a:off x="6096000" y="2103120"/>
            <a:ext cx="0" cy="1911908"/>
          </a:xfrm>
          <a:prstGeom prst="straightConnector1">
            <a:avLst/>
          </a:prstGeom>
          <a:ln w="38100"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AC54B484-2DCD-4E87-87FF-6052076D7D84}"/>
              </a:ext>
            </a:extLst>
          </p:cNvPr>
          <p:cNvSpPr txBox="1"/>
          <p:nvPr/>
        </p:nvSpPr>
        <p:spPr>
          <a:xfrm>
            <a:off x="6096000" y="1916113"/>
            <a:ext cx="5545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8000"/>
            <a:r>
              <a:rPr lang="de-DE" b="1" dirty="0">
                <a:solidFill>
                  <a:schemeClr val="tx2">
                    <a:lumMod val="75000"/>
                  </a:schemeClr>
                </a:solidFill>
              </a:rPr>
              <a:t>Today</a:t>
            </a:r>
          </a:p>
          <a:p>
            <a:pPr marL="288000" indent="-180000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r>
              <a:rPr lang="de-DE" dirty="0"/>
              <a:t>Support in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programming</a:t>
            </a:r>
            <a:r>
              <a:rPr lang="de-DE" dirty="0"/>
              <a:t> </a:t>
            </a:r>
            <a:r>
              <a:rPr lang="de-DE" dirty="0" err="1"/>
              <a:t>languages</a:t>
            </a:r>
            <a:endParaRPr lang="de-DE" dirty="0"/>
          </a:p>
          <a:p>
            <a:pPr marL="288000" indent="-180000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r>
              <a:rPr lang="de-DE" dirty="0"/>
              <a:t>Hypothesis </a:t>
            </a:r>
            <a:r>
              <a:rPr lang="de-DE" dirty="0" err="1"/>
              <a:t>for</a:t>
            </a:r>
            <a:r>
              <a:rPr lang="de-DE" dirty="0"/>
              <a:t> Python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gaining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attention</a:t>
            </a:r>
            <a:endParaRPr lang="de-DE" dirty="0"/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B376ED3-D42E-4B49-A7B3-EF2EBB265099}"/>
              </a:ext>
            </a:extLst>
          </p:cNvPr>
          <p:cNvCxnSpPr>
            <a:cxnSpLocks/>
          </p:cNvCxnSpPr>
          <p:nvPr/>
        </p:nvCxnSpPr>
        <p:spPr>
          <a:xfrm>
            <a:off x="3171992" y="4015028"/>
            <a:ext cx="0" cy="1337260"/>
          </a:xfrm>
          <a:prstGeom prst="straightConnector1">
            <a:avLst/>
          </a:prstGeom>
          <a:ln w="38100"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feld 33">
            <a:extLst>
              <a:ext uri="{FF2B5EF4-FFF2-40B4-BE49-F238E27FC236}">
                <a16:creationId xmlns:a16="http://schemas.microsoft.com/office/drawing/2014/main" id="{E0C3A92A-5953-4D11-9B3C-AF342A2A1BF6}"/>
              </a:ext>
            </a:extLst>
          </p:cNvPr>
          <p:cNvSpPr txBox="1"/>
          <p:nvPr/>
        </p:nvSpPr>
        <p:spPr>
          <a:xfrm>
            <a:off x="3174481" y="5169495"/>
            <a:ext cx="3645551" cy="92333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108000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Early 2000</a:t>
            </a:r>
          </a:p>
          <a:p>
            <a:pPr marL="288000" indent="-180000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r>
              <a:rPr lang="en-US" dirty="0"/>
              <a:t>Populated by </a:t>
            </a:r>
            <a:r>
              <a:rPr lang="en-US" dirty="0" err="1"/>
              <a:t>QuickCheck</a:t>
            </a:r>
            <a:endParaRPr lang="en-US" dirty="0"/>
          </a:p>
          <a:p>
            <a:pPr marL="288000" indent="-180000">
              <a:buClr>
                <a:schemeClr val="tx2">
                  <a:lumMod val="75000"/>
                </a:schemeClr>
              </a:buClr>
              <a:buFont typeface="Arial" panose="020B0604020202020204" pitchFamily="34" charset="0"/>
              <a:buChar char="&gt;"/>
            </a:pPr>
            <a:r>
              <a:rPr lang="en-US" dirty="0"/>
              <a:t>Implementation techniques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44462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2" grpId="0"/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Key </a:t>
            </a:r>
            <a:r>
              <a:rPr lang="de-DE" dirty="0" err="1"/>
              <a:t>Concepts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en-GB" dirty="0"/>
              <a:t>Property-Based</a:t>
            </a:r>
            <a:r>
              <a:rPr lang="de-DE" dirty="0"/>
              <a:t> </a:t>
            </a:r>
            <a:r>
              <a:rPr lang="de-DE" dirty="0" err="1"/>
              <a:t>Testing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Property-Based Testing of Data Analysis Scripts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9</a:t>
            </a:fld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3706CAB-252F-4261-BB12-5925FACDE4CA}"/>
              </a:ext>
            </a:extLst>
          </p:cNvPr>
          <p:cNvGrpSpPr/>
          <p:nvPr/>
        </p:nvGrpSpPr>
        <p:grpSpPr>
          <a:xfrm>
            <a:off x="695325" y="1918439"/>
            <a:ext cx="3103384" cy="1636758"/>
            <a:chOff x="686305" y="1912501"/>
            <a:chExt cx="3103384" cy="1636758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37CE1DAC-C2B1-48CA-AE2D-DEEDE8A76A95}"/>
                </a:ext>
              </a:extLst>
            </p:cNvPr>
            <p:cNvSpPr/>
            <p:nvPr/>
          </p:nvSpPr>
          <p:spPr>
            <a:xfrm>
              <a:off x="1089689" y="2265135"/>
              <a:ext cx="2700000" cy="1284124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General behavioral conditions for wide input range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D465F178-E187-4367-B698-7F176C554D2C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Properties</a:t>
              </a:r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D09135E5-73C4-4925-BA38-B136D2D2A413}"/>
              </a:ext>
            </a:extLst>
          </p:cNvPr>
          <p:cNvGrpSpPr/>
          <p:nvPr/>
        </p:nvGrpSpPr>
        <p:grpSpPr>
          <a:xfrm>
            <a:off x="4754215" y="1916113"/>
            <a:ext cx="3103384" cy="1633146"/>
            <a:chOff x="686305" y="1912501"/>
            <a:chExt cx="3103384" cy="1633146"/>
          </a:xfrm>
        </p:grpSpPr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CC86CC2E-CB9D-466A-B79F-91784F705CE2}"/>
                </a:ext>
              </a:extLst>
            </p:cNvPr>
            <p:cNvSpPr/>
            <p:nvPr/>
          </p:nvSpPr>
          <p:spPr>
            <a:xfrm>
              <a:off x="1089689" y="2265135"/>
              <a:ext cx="2700000" cy="1280512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Automated generation of inputs for test execution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840AC81F-2102-4BBA-8B40-8C8095D3E8C7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/>
                <a:t>Generative </a:t>
              </a:r>
              <a:r>
                <a:rPr lang="de-DE" b="1" dirty="0" err="1"/>
                <a:t>Testing</a:t>
              </a:r>
              <a:endParaRPr lang="de-DE" b="1" dirty="0"/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A783D16D-263A-481A-83FC-C4AFCF5CC936}"/>
              </a:ext>
            </a:extLst>
          </p:cNvPr>
          <p:cNvGrpSpPr/>
          <p:nvPr/>
        </p:nvGrpSpPr>
        <p:grpSpPr>
          <a:xfrm>
            <a:off x="2724770" y="4123871"/>
            <a:ext cx="3103384" cy="1633146"/>
            <a:chOff x="686305" y="1912501"/>
            <a:chExt cx="3103384" cy="1633146"/>
          </a:xfrm>
        </p:grpSpPr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B2862B16-49FD-4BBC-AFEA-986D0AA0ECA8}"/>
                </a:ext>
              </a:extLst>
            </p:cNvPr>
            <p:cNvSpPr/>
            <p:nvPr/>
          </p:nvSpPr>
          <p:spPr>
            <a:xfrm>
              <a:off x="1089689" y="2265135"/>
              <a:ext cx="2700000" cy="1280512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Create random comprehensive test inputs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7E8FD328-EB94-45ED-879E-AA944B74B8B0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 err="1"/>
                <a:t>Randomized</a:t>
              </a:r>
              <a:r>
                <a:rPr lang="de-DE" b="1" dirty="0"/>
                <a:t> Input Generation</a:t>
              </a: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270AEC5A-512F-4C46-A283-0804DBBCF4DB}"/>
              </a:ext>
            </a:extLst>
          </p:cNvPr>
          <p:cNvGrpSpPr/>
          <p:nvPr/>
        </p:nvGrpSpPr>
        <p:grpSpPr>
          <a:xfrm>
            <a:off x="6783660" y="4123871"/>
            <a:ext cx="3103384" cy="1633144"/>
            <a:chOff x="686305" y="1912501"/>
            <a:chExt cx="3103384" cy="1633144"/>
          </a:xfrm>
        </p:grpSpPr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84E001C1-0D99-4F4F-AF8A-27E0DB9E1FBD}"/>
                </a:ext>
              </a:extLst>
            </p:cNvPr>
            <p:cNvSpPr/>
            <p:nvPr/>
          </p:nvSpPr>
          <p:spPr>
            <a:xfrm>
              <a:off x="1089689" y="2265135"/>
              <a:ext cx="2700000" cy="1280510"/>
            </a:xfrm>
            <a:prstGeom prst="rect">
              <a:avLst/>
            </a:prstGeom>
            <a:noFill/>
            <a:ln w="38100">
              <a:solidFill>
                <a:srgbClr val="0051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0" rtlCol="0" anchor="t" anchorCtr="0"/>
            <a:lstStyle/>
            <a:p>
              <a:pPr marL="36000"/>
              <a:r>
                <a:rPr lang="en-US" dirty="0">
                  <a:solidFill>
                    <a:schemeClr val="tx1"/>
                  </a:solidFill>
                </a:rPr>
                <a:t>Adaptable tests with variable inputs</a:t>
              </a:r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10B572D4-72A1-4F61-B41D-9A9BE948E2CD}"/>
                </a:ext>
              </a:extLst>
            </p:cNvPr>
            <p:cNvSpPr/>
            <p:nvPr/>
          </p:nvSpPr>
          <p:spPr>
            <a:xfrm>
              <a:off x="686305" y="1912501"/>
              <a:ext cx="2029445" cy="667142"/>
            </a:xfrm>
            <a:prstGeom prst="rect">
              <a:avLst/>
            </a:prstGeom>
            <a:solidFill>
              <a:srgbClr val="005176"/>
            </a:solidFill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b="1" dirty="0" err="1"/>
                <a:t>Parameterized</a:t>
              </a:r>
              <a:r>
                <a:rPr lang="de-DE" b="1" dirty="0"/>
                <a:t> Tests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7707722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Benutzerdefiniert 2">
      <a:dk1>
        <a:srgbClr val="000000"/>
      </a:dk1>
      <a:lt1>
        <a:srgbClr val="FFFFFF"/>
      </a:lt1>
      <a:dk2>
        <a:srgbClr val="005176"/>
      </a:dk2>
      <a:lt2>
        <a:srgbClr val="005176"/>
      </a:lt2>
      <a:accent1>
        <a:srgbClr val="005176"/>
      </a:accent1>
      <a:accent2>
        <a:srgbClr val="00A1C0"/>
      </a:accent2>
      <a:accent3>
        <a:srgbClr val="00A1C0"/>
      </a:accent3>
      <a:accent4>
        <a:srgbClr val="E05A52"/>
      </a:accent4>
      <a:accent5>
        <a:srgbClr val="E05A52"/>
      </a:accent5>
      <a:accent6>
        <a:srgbClr val="E05A52"/>
      </a:accent6>
      <a:hlink>
        <a:srgbClr val="00A1C0"/>
      </a:hlink>
      <a:folHlink>
        <a:srgbClr val="E05A5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zK_PPT-Master_230201" id="{B5418ECA-8C0A-8F41-8796-9ECF9392E09D}" vid="{F9A25019-F941-2746-8D73-6550E2F1187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2339</Words>
  <Application>Microsoft Office PowerPoint</Application>
  <PresentationFormat>Breitbild</PresentationFormat>
  <Paragraphs>300</Paragraphs>
  <Slides>25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9" baseType="lpstr">
      <vt:lpstr>Arial</vt:lpstr>
      <vt:lpstr>Calibri</vt:lpstr>
      <vt:lpstr>Courier New</vt:lpstr>
      <vt:lpstr>Office</vt:lpstr>
      <vt:lpstr>Property-Based Testing of Data Analysis Scripts</vt:lpstr>
      <vt:lpstr>Introduction</vt:lpstr>
      <vt:lpstr>The Evolving Data Analysis Landscape</vt:lpstr>
      <vt:lpstr>Background and methodology</vt:lpstr>
      <vt:lpstr>Background: Data Analysis at the German Aerospace Center (DLR)</vt:lpstr>
      <vt:lpstr>Methodology: Literature Study and Prototyping</vt:lpstr>
      <vt:lpstr>Literature Study OF PROPERTY-BASED TESTING</vt:lpstr>
      <vt:lpstr>History of Property-Based Testing</vt:lpstr>
      <vt:lpstr>Key Concepts of Property-Based Testing</vt:lpstr>
      <vt:lpstr>Advantages and Disadvantages of Property-Based Testing</vt:lpstr>
      <vt:lpstr>Classification within the Test Pyramid</vt:lpstr>
      <vt:lpstr>Prototype of Data Analysis Scripts using Hypothesis</vt:lpstr>
      <vt:lpstr>How to Use Hypothesis</vt:lpstr>
      <vt:lpstr>Basic Test</vt:lpstr>
      <vt:lpstr>Complex Input Generation</vt:lpstr>
      <vt:lpstr>Integration with Python</vt:lpstr>
      <vt:lpstr>Testing a Data Analysis Script using Hypothesis: Calculate the Age of Astronauts</vt:lpstr>
      <vt:lpstr>Discovering Issues with the help of Hypothesis: Example of an OverflowError</vt:lpstr>
      <vt:lpstr>Discovering Issues with the help of Hypothesis: Example of an OverflowError</vt:lpstr>
      <vt:lpstr>Discovering Issues with the help of Hypothesis: Example of an OverflowError</vt:lpstr>
      <vt:lpstr>Discovering Issues with the help of Hypothesis: Example of an OverflowError</vt:lpstr>
      <vt:lpstr>Personal Reflection</vt:lpstr>
      <vt:lpstr>Property-Based Testing at the German Aerospace Center (DLR)</vt:lpstr>
      <vt:lpstr>Beyond the Scope of German Aerospace Center (DLR)</vt:lpstr>
      <vt:lpstr>Questions and Answers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Sophia Bernhöft</dc:creator>
  <cp:lastModifiedBy>Jan-Philipp Kiel</cp:lastModifiedBy>
  <cp:revision>151</cp:revision>
  <dcterms:created xsi:type="dcterms:W3CDTF">2023-01-31T13:16:58Z</dcterms:created>
  <dcterms:modified xsi:type="dcterms:W3CDTF">2024-01-17T22:32:00Z</dcterms:modified>
</cp:coreProperties>
</file>

<file path=docProps/thumbnail.jpeg>
</file>